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4" r:id="rId3"/>
    <p:sldId id="289" r:id="rId4"/>
    <p:sldId id="290" r:id="rId5"/>
    <p:sldId id="300" r:id="rId6"/>
    <p:sldId id="285" r:id="rId7"/>
    <p:sldId id="286" r:id="rId8"/>
    <p:sldId id="287" r:id="rId9"/>
    <p:sldId id="299" r:id="rId10"/>
    <p:sldId id="291" r:id="rId11"/>
    <p:sldId id="295" r:id="rId12"/>
    <p:sldId id="292" r:id="rId13"/>
    <p:sldId id="297" r:id="rId14"/>
    <p:sldId id="293" r:id="rId15"/>
    <p:sldId id="296" r:id="rId16"/>
    <p:sldId id="294" r:id="rId17"/>
    <p:sldId id="283" r:id="rId18"/>
    <p:sldId id="301" r:id="rId19"/>
    <p:sldId id="298"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E1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12" autoAdjust="0"/>
  </p:normalViewPr>
  <p:slideViewPr>
    <p:cSldViewPr>
      <p:cViewPr>
        <p:scale>
          <a:sx n="70" d="100"/>
          <a:sy n="70" d="100"/>
        </p:scale>
        <p:origin x="-606"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4CA938-D7C0-4F3B-B67D-88CE88A2402B}" type="slidenum">
              <a:rPr lang="en-NZ" smtClean="0"/>
              <a:pPr/>
              <a:t>‹#›</a:t>
            </a:fld>
            <a:endParaRPr lang="en-NZ"/>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6A66C-C218-44B7-84B7-00E36AAD425D}" type="slidenum">
              <a:rPr lang="en-US" smtClean="0"/>
              <a:pPr/>
              <a:t>‹#›</a:t>
            </a:fld>
            <a:endParaRPr lang="en-US"/>
          </a:p>
        </p:txBody>
      </p:sp>
    </p:spTree>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Good afternoon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a while since my abstract was accepted and the</a:t>
            </a:r>
            <a:r>
              <a:rPr lang="en-US" sz="1200" kern="1200" baseline="0" dirty="0" smtClean="0">
                <a:solidFill>
                  <a:schemeClr val="tx1"/>
                </a:solidFill>
                <a:latin typeface="+mn-lt"/>
                <a:ea typeface="+mn-ea"/>
                <a:cs typeface="+mn-cs"/>
              </a:rPr>
              <a:t> reporting processes that we’ve changed have really moved us along </a:t>
            </a:r>
            <a:r>
              <a:rPr lang="en-US" sz="1200" kern="1200" dirty="0" smtClean="0">
                <a:solidFill>
                  <a:schemeClr val="tx1"/>
                </a:solidFill>
                <a:latin typeface="+mn-lt"/>
                <a:ea typeface="+mn-ea"/>
                <a:cs typeface="+mn-cs"/>
              </a:rPr>
              <a:t>the continuum?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I stuck rigidly to the abstract it would mean just giving you historical data.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with this in mind, </a:t>
            </a:r>
            <a:r>
              <a:rPr lang="en-US" sz="1200" b="1" kern="1200" dirty="0" smtClean="0">
                <a:solidFill>
                  <a:schemeClr val="tx1"/>
                </a:solidFill>
                <a:latin typeface="+mn-lt"/>
                <a:ea typeface="+mn-ea"/>
                <a:cs typeface="+mn-cs"/>
              </a:rPr>
              <a:t>my paper that will be in the conference proceedings</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will talk about the historical picture, the evaluative process introduced and the layered approach to evaluating institutional health.  It will also talk about a simultaneous organisational review of academic structures and processes in 2010.</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This presentation however,</a:t>
            </a:r>
            <a:r>
              <a:rPr lang="en-US" sz="1200" kern="1200" dirty="0" smtClean="0">
                <a:solidFill>
                  <a:schemeClr val="tx1"/>
                </a:solidFill>
                <a:latin typeface="+mn-lt"/>
                <a:ea typeface="+mn-ea"/>
                <a:cs typeface="+mn-cs"/>
              </a:rPr>
              <a:t> will try to show you the here and now </a:t>
            </a:r>
          </a:p>
          <a:p>
            <a:r>
              <a:rPr lang="en-US" sz="1200" kern="1200" dirty="0" smtClean="0">
                <a:solidFill>
                  <a:schemeClr val="tx1"/>
                </a:solidFill>
                <a:latin typeface="+mn-lt"/>
                <a:ea typeface="+mn-ea"/>
                <a:cs typeface="+mn-cs"/>
              </a:rPr>
              <a:t>– where we are on the improvement continuum </a:t>
            </a:r>
          </a:p>
          <a:p>
            <a:r>
              <a:rPr lang="en-US" sz="1200" kern="1200" dirty="0" smtClean="0">
                <a:solidFill>
                  <a:schemeClr val="tx1"/>
                </a:solidFill>
                <a:latin typeface="+mn-lt"/>
                <a:ea typeface="+mn-ea"/>
                <a:cs typeface="+mn-cs"/>
              </a:rPr>
              <a:t>and where we plan to be tomorrow.  To this end, I’ve embedded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some of</a:t>
            </a:r>
            <a:r>
              <a:rPr lang="en-US" sz="1200" kern="1200" baseline="0" dirty="0" smtClean="0">
                <a:solidFill>
                  <a:schemeClr val="tx1"/>
                </a:solidFill>
                <a:latin typeface="+mn-lt"/>
                <a:ea typeface="+mn-ea"/>
                <a:cs typeface="+mn-cs"/>
              </a:rPr>
              <a:t> my colleagues into the presentation.</a:t>
            </a: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BA6A66C-C218-44B7-84B7-00E36AAD425D}"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Two further layers of analysis were then applied.</a:t>
            </a:r>
          </a:p>
          <a:p>
            <a:endParaRPr lang="en-US"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The first layer involved the Head of School providing a “State of the School’s Health” report by reading all APRs, the retention and completion data and taking into account other available data such as programme and teaching evaluations and any complaints.  </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Each Head of School was able to identify trends in teaching and learning and any student issues across the School so that areas of school-wide improvement could be identified and worked on.  This meant that rather than the APRs just reflecting what was happening in a programme of study, now there was a school-wide focus to share ideas across a range of programmes.</a:t>
            </a:r>
            <a:endParaRPr lang="en-US" sz="1200" kern="1200" dirty="0" smtClean="0">
              <a:solidFill>
                <a:schemeClr val="tx1"/>
              </a:solidFill>
              <a:latin typeface="+mn-lt"/>
              <a:ea typeface="+mn-ea"/>
              <a:cs typeface="+mn-cs"/>
            </a:endParaRP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The next layer of analysis and reporting involved the Director Academic and Academic Manager reading all APRs plus the four Head of School  reports.</a:t>
            </a:r>
            <a:r>
              <a:rPr lang="en-NZ" sz="1200" kern="1200" baseline="0" dirty="0" smtClean="0">
                <a:solidFill>
                  <a:schemeClr val="tx1"/>
                </a:solidFill>
                <a:latin typeface="+mn-lt"/>
                <a:ea typeface="+mn-ea"/>
                <a:cs typeface="+mn-cs"/>
              </a:rPr>
              <a:t> </a:t>
            </a:r>
            <a:r>
              <a:rPr lang="en-NZ" sz="1200" kern="1200" dirty="0" smtClean="0">
                <a:solidFill>
                  <a:schemeClr val="tx1"/>
                </a:solidFill>
                <a:latin typeface="+mn-lt"/>
                <a:ea typeface="+mn-ea"/>
                <a:cs typeface="+mn-cs"/>
              </a:rPr>
              <a:t> They then wrote</a:t>
            </a:r>
            <a:r>
              <a:rPr lang="en-NZ" sz="1200" kern="1200" baseline="0" dirty="0" smtClean="0">
                <a:solidFill>
                  <a:schemeClr val="tx1"/>
                </a:solidFill>
                <a:latin typeface="+mn-lt"/>
                <a:ea typeface="+mn-ea"/>
                <a:cs typeface="+mn-cs"/>
              </a:rPr>
              <a:t> </a:t>
            </a:r>
            <a:r>
              <a:rPr lang="en-NZ" sz="1200" kern="1200" dirty="0" smtClean="0">
                <a:solidFill>
                  <a:schemeClr val="tx1"/>
                </a:solidFill>
                <a:latin typeface="+mn-lt"/>
                <a:ea typeface="+mn-ea"/>
                <a:cs typeface="+mn-cs"/>
              </a:rPr>
              <a:t>an institution-wide report to note trends and matters that needed to be considered and addressed at an institutional level.    </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The report was discussed at Academic Board, and then an improvement focus was taken. </a:t>
            </a:r>
          </a:p>
          <a:p>
            <a:r>
              <a:rPr lang="en-NZ" sz="1200" kern="1200" dirty="0" smtClean="0">
                <a:solidFill>
                  <a:schemeClr val="tx1"/>
                </a:solidFill>
                <a:latin typeface="+mn-lt"/>
                <a:ea typeface="+mn-ea"/>
                <a:cs typeface="+mn-cs"/>
              </a:rPr>
              <a:t>This then involved all four Heads of School, two Directors, and the Academic Manager meeting on four occasions to discuss the areas for improvement and to develop institutional strategies to achieve the changes. </a:t>
            </a:r>
            <a:endParaRPr lang="en-US" sz="1200"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This year, one Head of School decided to try something different.    </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The Head</a:t>
            </a:r>
            <a:r>
              <a:rPr lang="en-NZ" sz="1200" kern="1200" baseline="0" dirty="0" smtClean="0">
                <a:solidFill>
                  <a:schemeClr val="tx1"/>
                </a:solidFill>
                <a:latin typeface="+mn-lt"/>
                <a:ea typeface="+mn-ea"/>
                <a:cs typeface="+mn-cs"/>
              </a:rPr>
              <a:t> of the </a:t>
            </a:r>
            <a:r>
              <a:rPr lang="en-NZ" sz="1200" kern="1200" dirty="0" smtClean="0">
                <a:solidFill>
                  <a:schemeClr val="tx1"/>
                </a:solidFill>
                <a:latin typeface="+mn-lt"/>
                <a:ea typeface="+mn-ea"/>
                <a:cs typeface="+mn-cs"/>
              </a:rPr>
              <a:t>School of Applied Science chose to call an all school meeting for the presentation of the 2010 APRs.  That is rather than use the smaller membership of the Board of Studies, he invited all administrative, tutorial and technician staff to participate in the APR presentations.  He also called for his team to take a closer look at trends in their programmes of study over the last three years.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VIDEO CLIP 1 –  I asked Tim why he decided to do this and how it has created improvement?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sz="1200" kern="1200" dirty="0" smtClean="0">
                <a:solidFill>
                  <a:schemeClr val="tx1"/>
                </a:solidFill>
                <a:latin typeface="+mn-lt"/>
                <a:ea typeface="+mn-ea"/>
                <a:cs typeface="+mn-cs"/>
              </a:rPr>
              <a:t>2010 was a big year of change.  </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We also decided that we needed to reduce some of the bureaucratic layers of decision making at the polytechnic.  There appeared to be too many layers and these layers affected decisions related to</a:t>
            </a:r>
          </a:p>
          <a:p>
            <a:endParaRPr lang="en-US" sz="1200" kern="1200" dirty="0" smtClean="0">
              <a:solidFill>
                <a:schemeClr val="tx1"/>
              </a:solidFill>
              <a:latin typeface="+mn-lt"/>
              <a:ea typeface="+mn-ea"/>
              <a:cs typeface="+mn-cs"/>
            </a:endParaRPr>
          </a:p>
          <a:p>
            <a:pPr lvl="0">
              <a:buFont typeface="Arial" pitchFamily="34" charset="0"/>
              <a:buChar char="•"/>
            </a:pPr>
            <a:r>
              <a:rPr lang="en-NZ" sz="1200" kern="1200" baseline="0" dirty="0" smtClean="0">
                <a:solidFill>
                  <a:schemeClr val="tx1"/>
                </a:solidFill>
                <a:latin typeface="+mn-lt"/>
                <a:ea typeface="+mn-ea"/>
                <a:cs typeface="+mn-cs"/>
              </a:rPr>
              <a:t> </a:t>
            </a:r>
            <a:r>
              <a:rPr lang="en-NZ" sz="1200" kern="1200" dirty="0" smtClean="0">
                <a:solidFill>
                  <a:schemeClr val="tx1"/>
                </a:solidFill>
                <a:latin typeface="+mn-lt"/>
                <a:ea typeface="+mn-ea"/>
                <a:cs typeface="+mn-cs"/>
              </a:rPr>
              <a:t> to the approval of results</a:t>
            </a:r>
          </a:p>
          <a:p>
            <a:pPr lvl="0">
              <a:buFont typeface="Arial" pitchFamily="34" charset="0"/>
              <a:buChar char="•"/>
            </a:pPr>
            <a:r>
              <a:rPr lang="en-NZ" sz="1200" kern="1200" dirty="0" smtClean="0">
                <a:solidFill>
                  <a:schemeClr val="tx1"/>
                </a:solidFill>
                <a:latin typeface="+mn-lt"/>
                <a:ea typeface="+mn-ea"/>
                <a:cs typeface="+mn-cs"/>
              </a:rPr>
              <a:t>  and</a:t>
            </a:r>
            <a:r>
              <a:rPr lang="en-NZ" sz="1200" kern="1200" baseline="0" dirty="0" smtClean="0">
                <a:solidFill>
                  <a:schemeClr val="tx1"/>
                </a:solidFill>
                <a:latin typeface="+mn-lt"/>
                <a:ea typeface="+mn-ea"/>
                <a:cs typeface="+mn-cs"/>
              </a:rPr>
              <a:t> </a:t>
            </a:r>
            <a:r>
              <a:rPr lang="en-NZ" sz="1200" kern="1200" dirty="0" smtClean="0">
                <a:solidFill>
                  <a:schemeClr val="tx1"/>
                </a:solidFill>
                <a:latin typeface="+mn-lt"/>
                <a:ea typeface="+mn-ea"/>
                <a:cs typeface="+mn-cs"/>
              </a:rPr>
              <a:t>approval</a:t>
            </a:r>
            <a:r>
              <a:rPr lang="en-NZ" sz="1200" kern="1200" baseline="0" dirty="0" smtClean="0">
                <a:solidFill>
                  <a:schemeClr val="tx1"/>
                </a:solidFill>
                <a:latin typeface="+mn-lt"/>
                <a:ea typeface="+mn-ea"/>
                <a:cs typeface="+mn-cs"/>
              </a:rPr>
              <a:t> processes for </a:t>
            </a:r>
            <a:r>
              <a:rPr lang="en-NZ" sz="1200" kern="1200" dirty="0" smtClean="0">
                <a:solidFill>
                  <a:schemeClr val="tx1"/>
                </a:solidFill>
                <a:latin typeface="+mn-lt"/>
                <a:ea typeface="+mn-ea"/>
                <a:cs typeface="+mn-cs"/>
              </a:rPr>
              <a:t>changes that would bring improvement for student outcomes</a:t>
            </a:r>
            <a:endParaRPr lang="en-US" sz="1200" kern="1200" dirty="0" smtClean="0">
              <a:solidFill>
                <a:schemeClr val="tx1"/>
              </a:solidFill>
              <a:latin typeface="+mn-lt"/>
              <a:ea typeface="+mn-ea"/>
              <a:cs typeface="+mn-cs"/>
            </a:endParaRPr>
          </a:p>
          <a:p>
            <a:pPr lvl="0">
              <a:buFont typeface="Arial" pitchFamily="34" charset="0"/>
              <a:buNone/>
            </a:pPr>
            <a:r>
              <a:rPr lang="en-NZ"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We really wanted to create an environment of increased trust and to move decisions being made where possible at the teaching team and School level</a:t>
            </a:r>
            <a:r>
              <a:rPr lang="en-NZ" sz="1200" kern="1200" baseline="0" dirty="0" smtClean="0">
                <a:solidFill>
                  <a:schemeClr val="tx1"/>
                </a:solidFill>
                <a:latin typeface="+mn-lt"/>
                <a:ea typeface="+mn-ea"/>
                <a:cs typeface="+mn-cs"/>
              </a:rPr>
              <a:t> rather than centrally.</a:t>
            </a:r>
            <a:endParaRPr lang="en-NZ" sz="1200" kern="1200" dirty="0" smtClean="0">
              <a:solidFill>
                <a:schemeClr val="tx1"/>
              </a:solidFill>
              <a:latin typeface="+mn-lt"/>
              <a:ea typeface="+mn-ea"/>
              <a:cs typeface="+mn-cs"/>
            </a:endParaRPr>
          </a:p>
          <a:p>
            <a:endParaRPr lang="en-NZ" sz="1200" kern="120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We also wanted a closer focus on student engagement, retention and progress to ensure that student completion rates and progression to the next level of study could be as good as we could get them.  </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To achieve those goals,  we carried out a trial in the School of Design and Humanities.  This involved a less formal structure of meetings but involving more people.</a:t>
            </a:r>
          </a:p>
          <a:p>
            <a:endParaRPr lang="en-US"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Group Programme Committees were established and this put a cross section of teaching and support staff into an environment where they could talk about their students, about what was working well, and what needed more work.</a:t>
            </a:r>
            <a:r>
              <a:rPr lang="en-NZ" sz="1200" kern="1200" baseline="0" dirty="0" smtClean="0">
                <a:solidFill>
                  <a:schemeClr val="tx1"/>
                </a:solidFill>
                <a:latin typeface="+mn-lt"/>
                <a:ea typeface="+mn-ea"/>
                <a:cs typeface="+mn-cs"/>
              </a:rPr>
              <a:t> </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This also meant that</a:t>
            </a:r>
            <a:r>
              <a:rPr lang="en-NZ" sz="1200" kern="1200" dirty="0" smtClean="0">
                <a:solidFill>
                  <a:schemeClr val="tx1"/>
                </a:solidFill>
                <a:latin typeface="+mn-lt"/>
                <a:ea typeface="+mn-ea"/>
                <a:cs typeface="+mn-cs"/>
              </a:rPr>
              <a:t> suggestions could be shared from other programme areas.  </a:t>
            </a:r>
          </a:p>
          <a:p>
            <a:endParaRPr lang="en-NZ" sz="1200" b="1" kern="1200" dirty="0" smtClean="0">
              <a:solidFill>
                <a:schemeClr val="tx1"/>
              </a:solidFill>
              <a:latin typeface="+mn-lt"/>
              <a:ea typeface="+mn-ea"/>
              <a:cs typeface="+mn-cs"/>
            </a:endParaRPr>
          </a:p>
          <a:p>
            <a:r>
              <a:rPr lang="en-NZ" sz="1200" b="1" kern="1200" dirty="0" smtClean="0">
                <a:solidFill>
                  <a:schemeClr val="tx1"/>
                </a:solidFill>
                <a:latin typeface="+mn-lt"/>
                <a:ea typeface="+mn-ea"/>
                <a:cs typeface="+mn-cs"/>
              </a:rPr>
              <a:t>We removed Programme Assessment Committees that had functioned purely</a:t>
            </a:r>
            <a:r>
              <a:rPr lang="en-NZ" sz="1200" b="1" kern="1200" baseline="0" dirty="0" smtClean="0">
                <a:solidFill>
                  <a:schemeClr val="tx1"/>
                </a:solidFill>
                <a:latin typeface="+mn-lt"/>
                <a:ea typeface="+mn-ea"/>
                <a:cs typeface="+mn-cs"/>
              </a:rPr>
              <a:t> </a:t>
            </a:r>
            <a:r>
              <a:rPr lang="en-NZ" sz="1200" b="1" kern="1200" dirty="0" smtClean="0">
                <a:solidFill>
                  <a:schemeClr val="tx1"/>
                </a:solidFill>
                <a:latin typeface="+mn-lt"/>
                <a:ea typeface="+mn-ea"/>
                <a:cs typeface="+mn-cs"/>
              </a:rPr>
              <a:t>to carry out a checking of results </a:t>
            </a:r>
            <a:r>
              <a:rPr lang="en-NZ" sz="1200" kern="1200" dirty="0" smtClean="0">
                <a:solidFill>
                  <a:schemeClr val="tx1"/>
                </a:solidFill>
                <a:latin typeface="+mn-lt"/>
                <a:ea typeface="+mn-ea"/>
                <a:cs typeface="+mn-cs"/>
              </a:rPr>
              <a:t>and responsibility for accuracy of the results put where it belongs, that is with the Tutors, Programme Coordinators and Group Leaders. </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The concept was challenging at first, but after 9 months of trial, here is what Mary – the Group Leader for Culture and Education has to say: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VIDEO CLIP 2- Mary – in the trial of getting Group Programme Committees together, you found some differences in the way you worked – can you tell us about that (Retrospective to Proactive)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Mary mentioned that reports from the Group</a:t>
            </a:r>
            <a:r>
              <a:rPr lang="en-NZ" sz="1200" kern="1200" baseline="0" dirty="0" smtClean="0">
                <a:solidFill>
                  <a:schemeClr val="tx1"/>
                </a:solidFill>
                <a:latin typeface="+mn-lt"/>
                <a:ea typeface="+mn-ea"/>
                <a:cs typeface="+mn-cs"/>
              </a:rPr>
              <a:t> </a:t>
            </a:r>
            <a:r>
              <a:rPr lang="en-NZ" sz="1200" kern="1200" dirty="0" smtClean="0">
                <a:solidFill>
                  <a:schemeClr val="tx1"/>
                </a:solidFill>
                <a:latin typeface="+mn-lt"/>
                <a:ea typeface="+mn-ea"/>
                <a:cs typeface="+mn-cs"/>
              </a:rPr>
              <a:t>Programme</a:t>
            </a:r>
            <a:r>
              <a:rPr lang="en-NZ" sz="1200" kern="1200" baseline="0" dirty="0" smtClean="0">
                <a:solidFill>
                  <a:schemeClr val="tx1"/>
                </a:solidFill>
                <a:latin typeface="+mn-lt"/>
                <a:ea typeface="+mn-ea"/>
                <a:cs typeface="+mn-cs"/>
              </a:rPr>
              <a:t> Committees </a:t>
            </a:r>
            <a:r>
              <a:rPr lang="en-NZ" sz="1200" kern="1200" dirty="0" smtClean="0">
                <a:solidFill>
                  <a:schemeClr val="tx1"/>
                </a:solidFill>
                <a:latin typeface="+mn-lt"/>
                <a:ea typeface="+mn-ea"/>
                <a:cs typeface="+mn-cs"/>
              </a:rPr>
              <a:t>were then taken to the second new group – this is the School Leadership Team.  </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This group comprises the Head of School, all Group Leaders, the School Academic Adviser and the Administration Team Leader.  This group was given the authority to make both academic and school management decisions and to just refer relevant matters to higher level decision makers. </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This School Leadership Team replaced the School Board of Studies</a:t>
            </a:r>
            <a:r>
              <a:rPr lang="en-NZ" sz="1200" kern="1200" baseline="0" dirty="0" smtClean="0">
                <a:solidFill>
                  <a:schemeClr val="tx1"/>
                </a:solidFill>
                <a:latin typeface="+mn-lt"/>
                <a:ea typeface="+mn-ea"/>
                <a:cs typeface="+mn-cs"/>
              </a:rPr>
              <a:t>  which had been a large very paper based committee.</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With the regular feed in through the Group Programme Committees, the Head of School was well informed about student progress,</a:t>
            </a:r>
            <a:r>
              <a:rPr lang="en-NZ" sz="1200" kern="1200" baseline="0" dirty="0" smtClean="0">
                <a:solidFill>
                  <a:schemeClr val="tx1"/>
                </a:solidFill>
                <a:latin typeface="+mn-lt"/>
                <a:ea typeface="+mn-ea"/>
                <a:cs typeface="+mn-cs"/>
              </a:rPr>
              <a:t> about </a:t>
            </a:r>
            <a:r>
              <a:rPr lang="en-NZ" sz="1200" kern="1200" dirty="0" smtClean="0">
                <a:solidFill>
                  <a:schemeClr val="tx1"/>
                </a:solidFill>
                <a:latin typeface="+mn-lt"/>
                <a:ea typeface="+mn-ea"/>
                <a:cs typeface="+mn-cs"/>
              </a:rPr>
              <a:t>teaching, learning and assessment and also about staff matters.  This meant that she was even more informed when she needed to  produce</a:t>
            </a:r>
            <a:r>
              <a:rPr lang="en-NZ" sz="1200" kern="1200" baseline="0" dirty="0" smtClean="0">
                <a:solidFill>
                  <a:schemeClr val="tx1"/>
                </a:solidFill>
                <a:latin typeface="+mn-lt"/>
                <a:ea typeface="+mn-ea"/>
                <a:cs typeface="+mn-cs"/>
              </a:rPr>
              <a:t> </a:t>
            </a:r>
            <a:r>
              <a:rPr lang="en-NZ" sz="1200" kern="1200" dirty="0" smtClean="0">
                <a:solidFill>
                  <a:schemeClr val="tx1"/>
                </a:solidFill>
                <a:latin typeface="+mn-lt"/>
                <a:ea typeface="+mn-ea"/>
                <a:cs typeface="+mn-cs"/>
              </a:rPr>
              <a:t>the Health of The School report in March of this year.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VIDEO CLIP 3 – I asked Gill – how the trial has made a difference?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mentioned at the outset of this presentation, we are on a continuum of improvement and this can only occur with culture change.  The</a:t>
            </a:r>
            <a:r>
              <a:rPr lang="en-US" sz="1200" kern="1200" baseline="0" dirty="0" smtClean="0">
                <a:solidFill>
                  <a:schemeClr val="tx1"/>
                </a:solidFill>
                <a:latin typeface="+mn-lt"/>
                <a:ea typeface="+mn-ea"/>
                <a:cs typeface="+mn-cs"/>
              </a:rPr>
              <a:t> trial of Group Programme Committees has shown that this is a very worthwhile change with great potential for sharing of ideas, resources and improvement.  We’re now rolling out this change in the other three schools.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will also argue that the change in the way that Annual Programme Review reporting is done, that is the layered approach,  is having a positive impact on culture change at Bay of Plenty Polytechnic.</a:t>
            </a:r>
            <a:r>
              <a:rPr lang="en-US" sz="1200" kern="1200" baseline="0" dirty="0" smtClean="0">
                <a:solidFill>
                  <a:schemeClr val="tx1"/>
                </a:solidFill>
                <a:latin typeface="+mn-lt"/>
                <a:ea typeface="+mn-ea"/>
                <a:cs typeface="+mn-cs"/>
              </a:rPr>
              <a:t> In that it is deepening the analysis.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place on the continuum is affected by the evolving understanding of, and confidence in, self evaluation.  It is</a:t>
            </a:r>
            <a:r>
              <a:rPr lang="en-US" sz="1200" kern="1200" baseline="0" dirty="0" smtClean="0">
                <a:solidFill>
                  <a:schemeClr val="tx1"/>
                </a:solidFill>
                <a:latin typeface="+mn-lt"/>
                <a:ea typeface="+mn-ea"/>
                <a:cs typeface="+mn-cs"/>
              </a:rPr>
              <a:t> also affected</a:t>
            </a:r>
            <a:r>
              <a:rPr lang="en-US" sz="1200" kern="1200" dirty="0" smtClean="0">
                <a:solidFill>
                  <a:schemeClr val="tx1"/>
                </a:solidFill>
                <a:latin typeface="+mn-lt"/>
                <a:ea typeface="+mn-ea"/>
                <a:cs typeface="+mn-cs"/>
              </a:rPr>
              <a:t> by the increasing levels of trust applied through the more organic academic and administrative decision making structure.  And finally, the</a:t>
            </a:r>
            <a:r>
              <a:rPr lang="en-US" sz="1200" kern="1200" baseline="0" dirty="0" smtClean="0">
                <a:solidFill>
                  <a:schemeClr val="tx1"/>
                </a:solidFill>
                <a:latin typeface="+mn-lt"/>
                <a:ea typeface="+mn-ea"/>
                <a:cs typeface="+mn-cs"/>
              </a:rPr>
              <a:t> culture is </a:t>
            </a:r>
            <a:r>
              <a:rPr lang="en-US" sz="1200" kern="1200" dirty="0" smtClean="0">
                <a:solidFill>
                  <a:schemeClr val="tx1"/>
                </a:solidFill>
                <a:latin typeface="+mn-lt"/>
                <a:ea typeface="+mn-ea"/>
                <a:cs typeface="+mn-cs"/>
              </a:rPr>
              <a:t>affected by a multi layered but increasingly integrated application of improvement processes.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BA6A66C-C218-44B7-84B7-00E36AAD425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a heads up on improvement for the future, we are now looking at a greater synergy between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BoPP Strategic Directions and Planning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performance development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business unit self evaluation,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programme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an exciting place to be – watch this space.</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r>
              <a:rPr lang="en-US" dirty="0" smtClean="0"/>
              <a:t>And finally, I’d like to thank my colleagues for sharing their ideas and images.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Presentation flow</a:t>
            </a: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intention is to work through</a:t>
            </a:r>
          </a:p>
          <a:p>
            <a:endParaRPr lang="en-US" sz="1200" b="0" kern="1200" baseline="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What we’ve done in the past	- with a compliance focused</a:t>
            </a:r>
            <a:r>
              <a:rPr lang="en-US" sz="1200" kern="1200" baseline="0" dirty="0" smtClean="0">
                <a:solidFill>
                  <a:schemeClr val="tx1"/>
                </a:solidFill>
                <a:latin typeface="+mn-lt"/>
                <a:ea typeface="+mn-ea"/>
                <a:cs typeface="+mn-cs"/>
              </a:rPr>
              <a:t> reporting process</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How it changed		- to an evaluative focus</a:t>
            </a:r>
            <a:r>
              <a:rPr lang="en-US" sz="1200" kern="1200" baseline="0" dirty="0" smtClean="0">
                <a:solidFill>
                  <a:schemeClr val="tx1"/>
                </a:solidFill>
                <a:latin typeface="+mn-lt"/>
                <a:ea typeface="+mn-ea"/>
                <a:cs typeface="+mn-cs"/>
              </a:rPr>
              <a:t> at team level</a:t>
            </a:r>
          </a:p>
          <a:p>
            <a:pPr lvl="6">
              <a:buFont typeface="Arial" pitchFamily="34" charset="0"/>
              <a:buChar char="•"/>
            </a:pPr>
            <a:r>
              <a:rPr lang="en-US" sz="1200" kern="1200" baseline="0" dirty="0" smtClean="0">
                <a:solidFill>
                  <a:schemeClr val="tx1"/>
                </a:solidFill>
                <a:latin typeface="+mn-lt"/>
                <a:ea typeface="+mn-ea"/>
                <a:cs typeface="+mn-cs"/>
              </a:rPr>
              <a:t>- encouraged by the New Zealand Qualification Authority</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Why it changed</a:t>
            </a:r>
          </a:p>
          <a:p>
            <a:pPr lvl="0">
              <a:buFont typeface="Arial" pitchFamily="34" charset="0"/>
              <a:buChar char="•"/>
            </a:pPr>
            <a:r>
              <a:rPr lang="en-US" sz="1200" kern="1200" dirty="0" smtClean="0">
                <a:solidFill>
                  <a:schemeClr val="tx1"/>
                </a:solidFill>
                <a:latin typeface="+mn-lt"/>
                <a:ea typeface="+mn-ea"/>
                <a:cs typeface="+mn-cs"/>
              </a:rPr>
              <a:t>How it has worked		- </a:t>
            </a:r>
            <a:r>
              <a:rPr lang="en-US" sz="1200" kern="1200" baseline="0" dirty="0" smtClean="0">
                <a:solidFill>
                  <a:schemeClr val="tx1"/>
                </a:solidFill>
                <a:latin typeface="+mn-lt"/>
                <a:ea typeface="+mn-ea"/>
                <a:cs typeface="+mn-cs"/>
              </a:rPr>
              <a:t> and made a difference at school level</a:t>
            </a: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As an outcome of organisational restructure – how a different way of doing things will end with a different result</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How it is still changing		And then - What next</a:t>
            </a:r>
          </a:p>
          <a:p>
            <a:endParaRPr lang="en-US" sz="1200" b="0" kern="1200" baseline="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A6A66C-C218-44B7-84B7-00E36AAD425D}"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2BA6A66C-C218-44B7-84B7-00E36AAD425D}"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0774625-C11B-40FB-A09A-69E95BBA017B}" type="slidenum">
              <a:rPr lang="en-GB">
                <a:latin typeface="Arial" pitchFamily="34" charset="0"/>
              </a:rPr>
              <a:pPr/>
              <a:t>3</a:t>
            </a:fld>
            <a:endParaRPr lang="en-GB">
              <a:latin typeface="Arial" pitchFamily="34" charset="0"/>
            </a:endParaRPr>
          </a:p>
        </p:txBody>
      </p:sp>
      <p:sp>
        <p:nvSpPr>
          <p:cNvPr id="40963" name="Rectangle 2"/>
          <p:cNvSpPr>
            <a:spLocks noGrp="1" noRot="1" noChangeAspect="1" noChangeArrowheads="1" noTextEdit="1"/>
          </p:cNvSpPr>
          <p:nvPr>
            <p:ph type="sldImg"/>
          </p:nvPr>
        </p:nvSpPr>
        <p:spPr>
          <a:xfrm>
            <a:off x="1184275" y="708025"/>
            <a:ext cx="4537075" cy="3402013"/>
          </a:xfrm>
          <a:ln/>
        </p:spPr>
      </p:sp>
      <p:sp>
        <p:nvSpPr>
          <p:cNvPr id="40964" name="Rectangle 3"/>
          <p:cNvSpPr>
            <a:spLocks noGrp="1" noChangeArrowheads="1"/>
          </p:cNvSpPr>
          <p:nvPr>
            <p:ph type="body" idx="1"/>
          </p:nvPr>
        </p:nvSpPr>
        <p:spPr>
          <a:xfrm>
            <a:off x="941198" y="4322885"/>
            <a:ext cx="5019722" cy="4110404"/>
          </a:xfrm>
          <a:noFill/>
          <a:ln/>
        </p:spPr>
        <p:txBody>
          <a:bodyPr/>
          <a:lstStyle/>
          <a:p>
            <a:pPr eaLnBrk="1" hangingPunct="1"/>
            <a:r>
              <a:rPr lang="en-US" sz="1200" kern="1200" dirty="0" smtClean="0">
                <a:solidFill>
                  <a:schemeClr val="tx1"/>
                </a:solidFill>
                <a:latin typeface="+mj-lt"/>
                <a:ea typeface="+mn-ea"/>
                <a:cs typeface="+mn-cs"/>
              </a:rPr>
              <a:t>To set the organisational context, Bay of Plenty Polytechnic is a medium sized regional polytechnic (about 3265 equivalent full time </a:t>
            </a:r>
            <a:r>
              <a:rPr lang="en-US" dirty="0" smtClean="0">
                <a:latin typeface="+mj-lt"/>
              </a:rPr>
              <a:t>students) and we are located</a:t>
            </a:r>
            <a:r>
              <a:rPr lang="en-US" baseline="0" dirty="0" smtClean="0">
                <a:latin typeface="+mj-lt"/>
              </a:rPr>
              <a:t> </a:t>
            </a:r>
            <a:r>
              <a:rPr lang="en-US" dirty="0" smtClean="0">
                <a:latin typeface="+mj-lt"/>
              </a:rPr>
              <a:t>on the East Coast of the North Island</a:t>
            </a:r>
            <a:r>
              <a:rPr lang="en-US" baseline="0" dirty="0" smtClean="0">
                <a:latin typeface="+mj-lt"/>
              </a:rPr>
              <a:t> of New Zealand.</a:t>
            </a:r>
            <a:endParaRPr lang="en-US" dirty="0" smtClean="0">
              <a:latin typeface="+mj-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have</a:t>
            </a:r>
            <a:r>
              <a:rPr lang="en-US" sz="1200" kern="1200" baseline="0" dirty="0" smtClean="0">
                <a:solidFill>
                  <a:schemeClr val="tx1"/>
                </a:solidFill>
                <a:latin typeface="+mn-lt"/>
                <a:ea typeface="+mn-ea"/>
                <a:cs typeface="+mn-cs"/>
              </a:rPr>
              <a:t> two main campuses and </a:t>
            </a:r>
            <a:r>
              <a:rPr lang="en-US" sz="1200" kern="1200" dirty="0" smtClean="0">
                <a:solidFill>
                  <a:schemeClr val="tx1"/>
                </a:solidFill>
                <a:latin typeface="+mn-lt"/>
                <a:ea typeface="+mn-ea"/>
                <a:cs typeface="+mn-cs"/>
              </a:rPr>
              <a:t>are structured as four Schools. </a:t>
            </a:r>
          </a:p>
          <a:p>
            <a:r>
              <a:rPr lang="en-US" sz="1200" kern="1200" dirty="0" smtClean="0">
                <a:solidFill>
                  <a:schemeClr val="tx1"/>
                </a:solidFill>
                <a:latin typeface="+mn-lt"/>
                <a:ea typeface="+mn-ea"/>
                <a:cs typeface="+mn-cs"/>
              </a:rPr>
              <a:t>Each has a Head of School and then about 4 Groups in each School, each with a Group Leader.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Groups have a set of like programmes of study contained within them.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deliver certificate and diploma programmes at levels 1 through to 6.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a strong partnership with a university (Waikato) and </a:t>
            </a:r>
          </a:p>
          <a:p>
            <a:r>
              <a:rPr lang="en-US" sz="1200" kern="1200" dirty="0" smtClean="0">
                <a:solidFill>
                  <a:schemeClr val="tx1"/>
                </a:solidFill>
                <a:latin typeface="+mn-lt"/>
                <a:ea typeface="+mn-ea"/>
                <a:cs typeface="+mn-cs"/>
              </a:rPr>
              <a:t>a Wananga (Awanuiorangi) .</a:t>
            </a:r>
          </a:p>
          <a:p>
            <a:r>
              <a:rPr lang="en-US" sz="1200" kern="1200" dirty="0" smtClean="0">
                <a:solidFill>
                  <a:schemeClr val="tx1"/>
                </a:solidFill>
                <a:latin typeface="+mn-lt"/>
                <a:ea typeface="+mn-ea"/>
                <a:cs typeface="+mn-cs"/>
              </a:rPr>
              <a:t>And we arrange for the articulation from our two year diplomas into the third year of a degree, taught in Tauranga, through this partnership. </a:t>
            </a:r>
          </a:p>
          <a:p>
            <a:endParaRPr lang="en-NZ" dirty="0"/>
          </a:p>
        </p:txBody>
      </p:sp>
      <p:sp>
        <p:nvSpPr>
          <p:cNvPr id="4" name="Slide Number Placeholder 3"/>
          <p:cNvSpPr>
            <a:spLocks noGrp="1"/>
          </p:cNvSpPr>
          <p:nvPr>
            <p:ph type="sldNum" sz="quarter" idx="10"/>
          </p:nvPr>
        </p:nvSpPr>
        <p:spPr/>
        <p:txBody>
          <a:bodyPr/>
          <a:lstStyle/>
          <a:p>
            <a:fld id="{2C84515D-3A34-4E27-8A87-08332A955784}" type="slidenum">
              <a:rPr lang="en-NZ" smtClean="0"/>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NZ, quality assurance and accountability in education had been demonstrated through an internal and external audit approach – that is it was based on mainly</a:t>
            </a:r>
            <a:r>
              <a:rPr lang="en-US" sz="1200" kern="1200" baseline="0" dirty="0" smtClean="0">
                <a:solidFill>
                  <a:schemeClr val="tx1"/>
                </a:solidFill>
                <a:latin typeface="+mn-lt"/>
                <a:ea typeface="+mn-ea"/>
                <a:cs typeface="+mn-cs"/>
              </a:rPr>
              <a:t> looking at inputs based systems.  The audit approach had been operating for about19 years.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last couple of years, a different </a:t>
            </a:r>
            <a:r>
              <a:rPr lang="en-US" sz="1200" kern="1200" dirty="0" smtClean="0">
                <a:solidFill>
                  <a:schemeClr val="tx1"/>
                </a:solidFill>
                <a:latin typeface="+mn-lt"/>
                <a:ea typeface="+mn-ea"/>
                <a:cs typeface="+mn-cs"/>
              </a:rPr>
              <a:t>system – one of self evaluation and external evaluation and review was introduced by the NZ Qualifications Authority .</a:t>
            </a:r>
          </a:p>
          <a:p>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 This came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through a trial mode that we participated in during 2009,  and then in reality in 2010</a:t>
            </a:r>
            <a:r>
              <a:rPr lang="en-US" sz="1200" kern="1200" baseline="0" dirty="0" smtClean="0">
                <a:solidFill>
                  <a:schemeClr val="tx1"/>
                </a:solidFill>
                <a:latin typeface="+mn-lt"/>
                <a:ea typeface="+mn-ea"/>
                <a:cs typeface="+mn-cs"/>
              </a:rPr>
              <a:t> when we experienced the first External Evaluation and Review for the polytechnic sector.</a:t>
            </a: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CLICK HERE</a:t>
            </a:r>
          </a:p>
          <a:p>
            <a:pPr>
              <a:buFont typeface="Arial" pitchFamily="34" charset="0"/>
              <a:buChar cha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tool that we use for self evaluation is an </a:t>
            </a:r>
            <a:r>
              <a:rPr lang="en-US" sz="1200" b="1" kern="1200" dirty="0" smtClean="0">
                <a:solidFill>
                  <a:schemeClr val="tx1"/>
                </a:solidFill>
                <a:latin typeface="+mn-lt"/>
                <a:ea typeface="+mn-ea"/>
                <a:cs typeface="+mn-cs"/>
              </a:rPr>
              <a:t>annual programme review report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This</a:t>
            </a:r>
            <a:r>
              <a:rPr lang="en-US" sz="1200" kern="1200" dirty="0" smtClean="0">
                <a:solidFill>
                  <a:schemeClr val="tx1"/>
                </a:solidFill>
                <a:latin typeface="+mn-lt"/>
                <a:ea typeface="+mn-ea"/>
                <a:cs typeface="+mn-cs"/>
              </a:rPr>
              <a:t> focuses on answering the NZQA key evaluation questions relating to:</a:t>
            </a:r>
          </a:p>
          <a:p>
            <a:pPr>
              <a:buFont typeface="Arial" pitchFamily="34" charset="0"/>
              <a:buChar char="•"/>
            </a:pPr>
            <a:r>
              <a:rPr lang="en-US" sz="1200" kern="1200" dirty="0" smtClean="0">
                <a:solidFill>
                  <a:schemeClr val="tx1"/>
                </a:solidFill>
                <a:latin typeface="+mn-lt"/>
                <a:ea typeface="+mn-ea"/>
                <a:cs typeface="+mn-cs"/>
              </a:rPr>
              <a:t> The needs of learners and stakeholders</a:t>
            </a:r>
          </a:p>
          <a:p>
            <a:pPr>
              <a:buFont typeface="Arial" pitchFamily="34" charset="0"/>
              <a:buChar char="•"/>
            </a:pPr>
            <a:r>
              <a:rPr lang="en-US" sz="1200" kern="1200" dirty="0" smtClean="0">
                <a:solidFill>
                  <a:schemeClr val="tx1"/>
                </a:solidFill>
                <a:latin typeface="+mn-lt"/>
                <a:ea typeface="+mn-ea"/>
                <a:cs typeface="+mn-cs"/>
              </a:rPr>
              <a:t> Learner guidance and support</a:t>
            </a:r>
          </a:p>
          <a:p>
            <a:pPr>
              <a:buFont typeface="Arial" pitchFamily="34" charset="0"/>
              <a:buChar char="•"/>
            </a:pPr>
            <a:r>
              <a:rPr lang="en-US" sz="1200" kern="1200" dirty="0" smtClean="0">
                <a:solidFill>
                  <a:schemeClr val="tx1"/>
                </a:solidFill>
                <a:latin typeface="+mn-lt"/>
                <a:ea typeface="+mn-ea"/>
                <a:cs typeface="+mn-cs"/>
              </a:rPr>
              <a:t> Teaching effectiveness </a:t>
            </a:r>
          </a:p>
          <a:p>
            <a:pPr>
              <a:buFont typeface="Arial" pitchFamily="34" charset="0"/>
              <a:buChar char="•"/>
            </a:pPr>
            <a:r>
              <a:rPr lang="en-US" sz="1200" kern="1200" dirty="0" smtClean="0">
                <a:solidFill>
                  <a:schemeClr val="tx1"/>
                </a:solidFill>
                <a:latin typeface="+mn-lt"/>
                <a:ea typeface="+mn-ea"/>
                <a:cs typeface="+mn-cs"/>
              </a:rPr>
              <a:t> and learner achievement</a:t>
            </a:r>
          </a:p>
          <a:p>
            <a:pPr>
              <a:buFont typeface="Arial" pitchFamily="34" charset="0"/>
              <a:buChar char="•"/>
            </a:pPr>
            <a:r>
              <a:rPr lang="en-US" sz="1200" kern="1200" dirty="0" smtClean="0">
                <a:solidFill>
                  <a:schemeClr val="tx1"/>
                </a:solidFill>
                <a:latin typeface="+mn-lt"/>
                <a:ea typeface="+mn-ea"/>
                <a:cs typeface="+mn-cs"/>
              </a:rPr>
              <a:t> The value of the outcomes</a:t>
            </a:r>
          </a:p>
          <a:p>
            <a:pPr>
              <a:buFont typeface="Arial" pitchFamily="34" charset="0"/>
              <a:buChar char="•"/>
            </a:pPr>
            <a:r>
              <a:rPr lang="en-US" sz="1200" kern="1200" dirty="0" smtClean="0">
                <a:solidFill>
                  <a:schemeClr val="tx1"/>
                </a:solidFill>
                <a:latin typeface="+mn-lt"/>
                <a:ea typeface="+mn-ea"/>
                <a:cs typeface="+mn-cs"/>
              </a:rPr>
              <a:t> And the effectiveness of governance and management processes in supporting learner outcomes.</a:t>
            </a:r>
            <a:endParaRPr lang="en-US" sz="1200" kern="120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Template for this Report is structured with headings and then questions which act as discussion prompts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example on this slide looks at KEQ 3 – “How effective is the teaching”   – note the focus in the prompts is on “</a:t>
            </a:r>
            <a:r>
              <a:rPr lang="en-US" sz="1200" b="1" kern="1200" baseline="0" dirty="0" smtClean="0">
                <a:solidFill>
                  <a:schemeClr val="tx1"/>
                </a:solidFill>
                <a:latin typeface="+mn-lt"/>
                <a:ea typeface="+mn-ea"/>
                <a:cs typeface="+mn-cs"/>
              </a:rPr>
              <a:t>how</a:t>
            </a:r>
            <a:r>
              <a:rPr lang="en-US" sz="1200" kern="1200" baseline="0" dirty="0" smtClean="0">
                <a:solidFill>
                  <a:schemeClr val="tx1"/>
                </a:solidFill>
                <a:latin typeface="+mn-lt"/>
                <a:ea typeface="+mn-ea"/>
                <a:cs typeface="+mn-cs"/>
              </a:rPr>
              <a:t>” and </a:t>
            </a:r>
            <a:r>
              <a:rPr lang="en-US" sz="1200" b="1" kern="1200" baseline="0" dirty="0" smtClean="0">
                <a:solidFill>
                  <a:schemeClr val="tx1"/>
                </a:solidFill>
                <a:latin typeface="+mn-lt"/>
                <a:ea typeface="+mn-ea"/>
                <a:cs typeface="+mn-cs"/>
              </a:rPr>
              <a:t>“how do you know…”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 And if you look at bullet 2 -  you will note that this specifically looks at literacy and numeracy that has received significant attention in NZ since 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are particularly</a:t>
            </a:r>
            <a:r>
              <a:rPr lang="en-US" sz="1200" kern="1200" dirty="0" smtClean="0">
                <a:solidFill>
                  <a:schemeClr val="tx1"/>
                </a:solidFill>
                <a:latin typeface="+mn-lt"/>
                <a:ea typeface="+mn-ea"/>
                <a:cs typeface="+mn-cs"/>
              </a:rPr>
              <a:t> interested in the “health of the programme”.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evaluation of this ‘health status’ is achieved through team discussion and consensus agreement.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We’ve had an APR process</a:t>
            </a:r>
            <a:r>
              <a:rPr lang="en-US" sz="1200" kern="1200" baseline="0" dirty="0" smtClean="0">
                <a:solidFill>
                  <a:schemeClr val="tx1"/>
                </a:solidFill>
                <a:latin typeface="+mn-lt"/>
                <a:ea typeface="+mn-ea"/>
                <a:cs typeface="+mn-cs"/>
              </a:rPr>
              <a:t> in varying forms for at least 10years and we noticed that we hadn’t moved sufficiently from reporting fact – </a:t>
            </a:r>
            <a:r>
              <a:rPr lang="en-US" sz="1200" b="1" kern="1200" baseline="0" dirty="0" smtClean="0">
                <a:solidFill>
                  <a:schemeClr val="tx1"/>
                </a:solidFill>
                <a:latin typeface="+mn-lt"/>
                <a:ea typeface="+mn-ea"/>
                <a:cs typeface="+mn-cs"/>
              </a:rPr>
              <a:t>“the what”.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needed to push on and to ask the questions of “</a:t>
            </a:r>
            <a:r>
              <a:rPr lang="en-US" sz="1200" b="1" kern="1200" baseline="0" dirty="0" smtClean="0">
                <a:solidFill>
                  <a:schemeClr val="tx1"/>
                </a:solidFill>
                <a:latin typeface="+mn-lt"/>
                <a:ea typeface="+mn-ea"/>
                <a:cs typeface="+mn-cs"/>
              </a:rPr>
              <a:t>so what” </a:t>
            </a:r>
            <a:r>
              <a:rPr lang="en-US" sz="1200" kern="1200" baseline="0" dirty="0" smtClean="0">
                <a:solidFill>
                  <a:schemeClr val="tx1"/>
                </a:solidFill>
                <a:latin typeface="+mn-lt"/>
                <a:ea typeface="+mn-ea"/>
                <a:cs typeface="+mn-cs"/>
              </a:rPr>
              <a:t>and “</a:t>
            </a:r>
            <a:r>
              <a:rPr lang="en-US" sz="1200" b="1" kern="1200" baseline="0" dirty="0" smtClean="0">
                <a:solidFill>
                  <a:schemeClr val="tx1"/>
                </a:solidFill>
                <a:latin typeface="+mn-lt"/>
                <a:ea typeface="+mn-ea"/>
                <a:cs typeface="+mn-cs"/>
              </a:rPr>
              <a:t>now what”.</a:t>
            </a:r>
            <a:endParaRPr lang="en-US" sz="1200" b="1"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Some time back Robbins in his leadership teaching noted that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“if you always do what you’ve always done, you’ll always get what you always got”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means we need to change.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2010 we made two key changes</a:t>
            </a:r>
          </a:p>
          <a:p>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to the timing of receiving these reports , </a:t>
            </a:r>
          </a:p>
          <a:p>
            <a:pPr marL="228600" indent="-228600">
              <a:buAutoNum type="arabicPeriod"/>
            </a:pPr>
            <a:r>
              <a:rPr lang="en-US" sz="1200" kern="1200" dirty="0" smtClean="0">
                <a:solidFill>
                  <a:schemeClr val="tx1"/>
                </a:solidFill>
                <a:latin typeface="+mn-lt"/>
                <a:ea typeface="+mn-ea"/>
                <a:cs typeface="+mn-cs"/>
              </a:rPr>
              <a:t>And, the second to the way different staff members were involved.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2009 APR, team discussion occurred early December 2009</a:t>
            </a:r>
            <a:r>
              <a:rPr lang="en-US" sz="1200" kern="1200" baseline="0" dirty="0" smtClean="0">
                <a:solidFill>
                  <a:schemeClr val="tx1"/>
                </a:solidFill>
                <a:latin typeface="+mn-lt"/>
                <a:ea typeface="+mn-ea"/>
                <a:cs typeface="+mn-cs"/>
              </a:rPr>
              <a:t> and late January 2010.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a:t>
            </a:r>
            <a:r>
              <a:rPr lang="en-NZ" sz="1200" kern="1200" dirty="0" err="1" smtClean="0">
                <a:solidFill>
                  <a:schemeClr val="tx1"/>
                </a:solidFill>
                <a:latin typeface="+mn-lt"/>
                <a:ea typeface="+mn-ea"/>
                <a:cs typeface="+mn-cs"/>
              </a:rPr>
              <a:t>ll</a:t>
            </a:r>
            <a:r>
              <a:rPr lang="en-NZ" sz="1200" kern="1200" dirty="0" smtClean="0">
                <a:solidFill>
                  <a:schemeClr val="tx1"/>
                </a:solidFill>
                <a:latin typeface="+mn-lt"/>
                <a:ea typeface="+mn-ea"/>
                <a:cs typeface="+mn-cs"/>
              </a:rPr>
              <a:t> APRs were completed for discussion at the School Board of Studies,</a:t>
            </a:r>
            <a:r>
              <a:rPr lang="en-NZ" sz="1200" kern="1200" baseline="0" dirty="0" smtClean="0">
                <a:solidFill>
                  <a:schemeClr val="tx1"/>
                </a:solidFill>
                <a:latin typeface="+mn-lt"/>
                <a:ea typeface="+mn-ea"/>
                <a:cs typeface="+mn-cs"/>
              </a:rPr>
              <a:t> </a:t>
            </a:r>
            <a:r>
              <a:rPr lang="en-NZ" sz="1200" kern="1200" dirty="0" smtClean="0">
                <a:solidFill>
                  <a:schemeClr val="tx1"/>
                </a:solidFill>
                <a:latin typeface="+mn-lt"/>
                <a:ea typeface="+mn-ea"/>
                <a:cs typeface="+mn-cs"/>
              </a:rPr>
              <a:t>by March 2010.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  timing is so important – to reflect on the year just gone before people become engrossed in the current, new year programme and students.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2BA6A66C-C218-44B7-84B7-00E36AAD425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000" y="288001"/>
            <a:ext cx="8139966" cy="720000"/>
          </a:xfrm>
        </p:spPr>
        <p:txBody>
          <a:bodyPr wrap="square">
            <a:spAutoFit/>
          </a:bodyPr>
          <a:lstStyle/>
          <a:p>
            <a:r>
              <a:rPr lang="en-NZ" dirty="0" smtClean="0">
                <a:solidFill>
                  <a:srgbClr val="FBAE15"/>
                </a:solidFill>
              </a:rPr>
              <a:t>Click to add heading</a:t>
            </a:r>
            <a:endParaRPr lang="en-NZ" dirty="0"/>
          </a:p>
        </p:txBody>
      </p:sp>
      <p:sp>
        <p:nvSpPr>
          <p:cNvPr id="3" name="Subtitle 2"/>
          <p:cNvSpPr>
            <a:spLocks noGrp="1"/>
          </p:cNvSpPr>
          <p:nvPr>
            <p:ph type="subTitle" idx="1"/>
          </p:nvPr>
        </p:nvSpPr>
        <p:spPr>
          <a:xfrm>
            <a:off x="504000" y="2142000"/>
            <a:ext cx="8139966" cy="501182"/>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sp>
        <p:nvSpPr>
          <p:cNvPr id="7" name="Rectangle 6"/>
          <p:cNvSpPr/>
          <p:nvPr userDrawn="1"/>
        </p:nvSpPr>
        <p:spPr>
          <a:xfrm>
            <a:off x="500034" y="1000108"/>
            <a:ext cx="6000792" cy="769441"/>
          </a:xfrm>
          <a:prstGeom prst="rect">
            <a:avLst/>
          </a:prstGeom>
        </p:spPr>
        <p:txBody>
          <a:bodyPr wrap="square">
            <a:spAutoFit/>
          </a:bodyPr>
          <a:lstStyle/>
          <a:p>
            <a:r>
              <a:rPr lang="en-NZ" sz="4400" kern="1200" dirty="0" smtClean="0">
                <a:solidFill>
                  <a:srgbClr val="FBAE15"/>
                </a:solidFill>
                <a:latin typeface="+mj-lt"/>
                <a:ea typeface="+mj-ea"/>
                <a:cs typeface="+mj-cs"/>
              </a:rPr>
              <a:t>Bay of Plenty Polytechnic </a:t>
            </a:r>
          </a:p>
        </p:txBody>
      </p:sp>
      <p:cxnSp>
        <p:nvCxnSpPr>
          <p:cNvPr id="8" name="Straight Connector 7"/>
          <p:cNvCxnSpPr/>
          <p:nvPr userDrawn="1"/>
        </p:nvCxnSpPr>
        <p:spPr>
          <a:xfrm>
            <a:off x="0" y="1855758"/>
            <a:ext cx="6286512" cy="1606"/>
          </a:xfrm>
          <a:prstGeom prst="line">
            <a:avLst/>
          </a:prstGeom>
          <a:ln w="22225">
            <a:solidFill>
              <a:srgbClr val="FBAE1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504000" y="2643182"/>
            <a:ext cx="1710546" cy="523220"/>
          </a:xfrm>
          <a:prstGeom prst="rect">
            <a:avLst/>
          </a:prstGeom>
        </p:spPr>
        <p:txBody>
          <a:bodyPr wrap="square">
            <a:spAutoFit/>
          </a:bodyPr>
          <a:lstStyle/>
          <a:p>
            <a:r>
              <a:rPr lang="en-NZ" sz="2800" kern="1200" dirty="0" smtClean="0">
                <a:solidFill>
                  <a:schemeClr val="bg1"/>
                </a:solidFill>
                <a:latin typeface="+mn-lt"/>
                <a:ea typeface="+mn-ea"/>
                <a:cs typeface="+mn-cs"/>
              </a:rPr>
              <a:t>Presenter:</a:t>
            </a:r>
          </a:p>
        </p:txBody>
      </p:sp>
      <p:sp>
        <p:nvSpPr>
          <p:cNvPr id="17" name="Text Placeholder 16"/>
          <p:cNvSpPr>
            <a:spLocks noGrp="1"/>
          </p:cNvSpPr>
          <p:nvPr>
            <p:ph type="body" sz="quarter" idx="10"/>
          </p:nvPr>
        </p:nvSpPr>
        <p:spPr>
          <a:xfrm>
            <a:off x="2286000" y="2643181"/>
            <a:ext cx="6357938" cy="522000"/>
          </a:xfrm>
        </p:spPr>
        <p:txBody>
          <a:bodyPr>
            <a:noAutofit/>
          </a:bodyPr>
          <a:lstStyle>
            <a:lvl1pPr>
              <a:buNone/>
              <a:defRPr sz="2800">
                <a:solidFill>
                  <a:schemeClr val="bg1"/>
                </a:solidFill>
              </a:defRPr>
            </a:lvl1pPr>
            <a:lvl2pPr>
              <a:buNone/>
              <a:defRPr sz="2800">
                <a:solidFill>
                  <a:schemeClr val="bg1"/>
                </a:solidFill>
              </a:defRPr>
            </a:lvl2pPr>
            <a:lvl3pPr>
              <a:buNone/>
              <a:defRPr sz="2800">
                <a:solidFill>
                  <a:schemeClr val="bg1"/>
                </a:solidFill>
              </a:defRPr>
            </a:lvl3pPr>
            <a:lvl4pPr>
              <a:buNone/>
              <a:defRPr sz="2800">
                <a:solidFill>
                  <a:schemeClr val="bg1"/>
                </a:solidFill>
              </a:defRPr>
            </a:lvl4pPr>
            <a:lvl5pPr>
              <a:buNone/>
              <a:defRPr sz="2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o swoosh">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b="2500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1AB18E-9240-44B5-A26F-4F8DB062943D}" type="datetimeFigureOut">
              <a:rPr lang="en-US" smtClean="0"/>
              <a:pPr/>
              <a:t>8/31/2011</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F99754-1A83-4E30-A017-7302B5273C72}" type="slidenum">
              <a:rPr lang="en-NZ" smtClean="0"/>
              <a:pPr/>
              <a:t>‹#›</a:t>
            </a:fld>
            <a:endParaRPr lang="en-NZ"/>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00" y="72000"/>
            <a:ext cx="4639504" cy="1213200"/>
          </a:xfrm>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0" y="1357298"/>
            <a:ext cx="5143504" cy="1588"/>
          </a:xfrm>
          <a:prstGeom prst="line">
            <a:avLst/>
          </a:prstGeom>
          <a:ln w="22225">
            <a:solidFill>
              <a:srgbClr val="FBAE1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small picture">
    <p:spTree>
      <p:nvGrpSpPr>
        <p:cNvPr id="1" name=""/>
        <p:cNvGrpSpPr/>
        <p:nvPr/>
      </p:nvGrpSpPr>
      <p:grpSpPr>
        <a:xfrm>
          <a:off x="0" y="0"/>
          <a:ext cx="0" cy="0"/>
          <a:chOff x="0" y="0"/>
          <a:chExt cx="0" cy="0"/>
        </a:xfrm>
      </p:grpSpPr>
      <p:pic>
        <p:nvPicPr>
          <p:cNvPr id="5" name="Picture 7" descr="Poly-009078-6"/>
          <p:cNvPicPr>
            <a:picLocks noChangeAspect="1" noChangeArrowheads="1"/>
          </p:cNvPicPr>
          <p:nvPr userDrawn="1"/>
        </p:nvPicPr>
        <p:blipFill>
          <a:blip r:embed="rId2" cstate="print"/>
          <a:stretch>
            <a:fillRect/>
          </a:stretch>
        </p:blipFill>
        <p:spPr bwMode="auto">
          <a:xfrm>
            <a:off x="5153052" y="1684822"/>
            <a:ext cx="3276600" cy="2458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504000" y="72000"/>
            <a:ext cx="4639504" cy="1213200"/>
          </a:xfrm>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0" y="1357298"/>
            <a:ext cx="5143504" cy="1588"/>
          </a:xfrm>
          <a:prstGeom prst="line">
            <a:avLst/>
          </a:prstGeom>
          <a:ln w="22225">
            <a:solidFill>
              <a:srgbClr val="FBAE1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each ball backdrop">
    <p:spTree>
      <p:nvGrpSpPr>
        <p:cNvPr id="1" name=""/>
        <p:cNvGrpSpPr/>
        <p:nvPr/>
      </p:nvGrpSpPr>
      <p:grpSpPr>
        <a:xfrm>
          <a:off x="0" y="0"/>
          <a:ext cx="0" cy="0"/>
          <a:chOff x="0" y="0"/>
          <a:chExt cx="0" cy="0"/>
        </a:xfrm>
      </p:grpSpPr>
      <p:pic>
        <p:nvPicPr>
          <p:cNvPr id="5" name="Picture 4" descr="Photo1.jpg"/>
          <p:cNvPicPr>
            <a:picLocks noChangeAspect="1"/>
          </p:cNvPicPr>
          <p:nvPr userDrawn="1"/>
        </p:nvPicPr>
        <p:blipFill>
          <a:blip r:embed="rId2" cstate="print"/>
          <a:stretch>
            <a:fillRect/>
          </a:stretch>
        </p:blipFill>
        <p:spPr>
          <a:xfrm>
            <a:off x="0" y="0"/>
            <a:ext cx="9144000" cy="6870095"/>
          </a:xfrm>
          <a:prstGeom prst="rect">
            <a:avLst/>
          </a:prstGeom>
        </p:spPr>
      </p:pic>
      <p:sp>
        <p:nvSpPr>
          <p:cNvPr id="2" name="Title 1"/>
          <p:cNvSpPr>
            <a:spLocks noGrp="1"/>
          </p:cNvSpPr>
          <p:nvPr>
            <p:ph type="title"/>
          </p:nvPr>
        </p:nvSpPr>
        <p:spPr>
          <a:xfrm>
            <a:off x="216000" y="216000"/>
            <a:ext cx="6645600" cy="712800"/>
          </a:xfrm>
        </p:spPr>
        <p:txBody>
          <a:bodyPr>
            <a:noAutofit/>
          </a:bodyPr>
          <a:lstStyle>
            <a:lvl1pPr>
              <a:defRPr kumimoji="0" lang="en-NZ" sz="4000" i="0" u="none" strike="noStrike" kern="1200" cap="none" spc="0" normalizeH="0" baseline="0" noProof="0" dirty="0">
                <a:ln>
                  <a:noFill/>
                </a:ln>
                <a:solidFill>
                  <a:schemeClr val="tx2"/>
                </a:solidFill>
                <a:effectLst/>
                <a:uLnTx/>
                <a:uFillTx/>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mtClean="0"/>
              <a:t>Click to edit Master title style</a:t>
            </a:r>
            <a:endParaRPr lang="en-NZ" dirty="0"/>
          </a:p>
        </p:txBody>
      </p:sp>
      <p:pic>
        <p:nvPicPr>
          <p:cNvPr id="6" name="Picture 5" descr="powerpoint master_08_bottom strip copy.png"/>
          <p:cNvPicPr>
            <a:picLocks noChangeAspect="1"/>
          </p:cNvPicPr>
          <p:nvPr userDrawn="1"/>
        </p:nvPicPr>
        <p:blipFill>
          <a:blip r:embed="rId3" cstate="print"/>
          <a:stretch>
            <a:fillRect/>
          </a:stretch>
        </p:blipFill>
        <p:spPr>
          <a:xfrm>
            <a:off x="0" y="4920282"/>
            <a:ext cx="9144000" cy="20091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Fun in the sun backdrop">
    <p:spTree>
      <p:nvGrpSpPr>
        <p:cNvPr id="1" name=""/>
        <p:cNvGrpSpPr/>
        <p:nvPr/>
      </p:nvGrpSpPr>
      <p:grpSpPr>
        <a:xfrm>
          <a:off x="0" y="0"/>
          <a:ext cx="0" cy="0"/>
          <a:chOff x="0" y="0"/>
          <a:chExt cx="0" cy="0"/>
        </a:xfrm>
      </p:grpSpPr>
      <p:pic>
        <p:nvPicPr>
          <p:cNvPr id="7" name="Picture 6" descr="Photo2.jpg"/>
          <p:cNvPicPr>
            <a:picLocks noChangeAspect="1"/>
          </p:cNvPicPr>
          <p:nvPr userDrawn="1"/>
        </p:nvPicPr>
        <p:blipFill>
          <a:blip r:embed="rId2" cstate="print"/>
          <a:stretch>
            <a:fillRect/>
          </a:stretch>
        </p:blipFill>
        <p:spPr>
          <a:xfrm>
            <a:off x="1167" y="0"/>
            <a:ext cx="9141665" cy="6858000"/>
          </a:xfrm>
          <a:prstGeom prst="rect">
            <a:avLst/>
          </a:prstGeom>
        </p:spPr>
      </p:pic>
      <p:sp>
        <p:nvSpPr>
          <p:cNvPr id="2" name="Title 1"/>
          <p:cNvSpPr>
            <a:spLocks noGrp="1"/>
          </p:cNvSpPr>
          <p:nvPr>
            <p:ph type="title"/>
          </p:nvPr>
        </p:nvSpPr>
        <p:spPr>
          <a:xfrm>
            <a:off x="216000" y="356400"/>
            <a:ext cx="4572000" cy="1785600"/>
          </a:xfrm>
        </p:spPr>
        <p:txBody>
          <a:bodyPr>
            <a:noAutofit/>
          </a:bodyPr>
          <a:lstStyle>
            <a:lvl1pPr>
              <a:defRPr kumimoji="0" lang="en-NZ" sz="4000" i="0" u="none" strike="noStrike" kern="1200" cap="none" spc="0" normalizeH="0" baseline="0" noProof="0" dirty="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ts val="4200"/>
              </a:lnSpc>
              <a:spcBef>
                <a:spcPct val="20000"/>
              </a:spcBef>
              <a:spcAft>
                <a:spcPts val="0"/>
              </a:spcAft>
              <a:buClrTx/>
              <a:buSzTx/>
              <a:buFont typeface="Arial" pitchFamily="34" charset="0"/>
              <a:buNone/>
              <a:tabLst/>
              <a:defRPr/>
            </a:pPr>
            <a:r>
              <a:rPr lang="en-US" smtClean="0"/>
              <a:t>Click to edit Master title style</a:t>
            </a:r>
            <a:endParaRPr lang="en-NZ" dirty="0"/>
          </a:p>
        </p:txBody>
      </p:sp>
      <p:pic>
        <p:nvPicPr>
          <p:cNvPr id="6" name="Picture 5" descr="powerpoint master_08_bottom strip copy.png"/>
          <p:cNvPicPr>
            <a:picLocks noChangeAspect="1"/>
          </p:cNvPicPr>
          <p:nvPr userDrawn="1"/>
        </p:nvPicPr>
        <p:blipFill>
          <a:blip r:embed="rId3" cstate="print"/>
          <a:stretch>
            <a:fillRect/>
          </a:stretch>
        </p:blipFill>
        <p:spPr>
          <a:xfrm>
            <a:off x="0" y="4920282"/>
            <a:ext cx="9144000" cy="20091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Surfing backdrop">
    <p:spTree>
      <p:nvGrpSpPr>
        <p:cNvPr id="1" name=""/>
        <p:cNvGrpSpPr/>
        <p:nvPr/>
      </p:nvGrpSpPr>
      <p:grpSpPr>
        <a:xfrm>
          <a:off x="0" y="0"/>
          <a:ext cx="0" cy="0"/>
          <a:chOff x="0" y="0"/>
          <a:chExt cx="0" cy="0"/>
        </a:xfrm>
      </p:grpSpPr>
      <p:pic>
        <p:nvPicPr>
          <p:cNvPr id="5" name="Picture 4" descr="Photo4.jpg"/>
          <p:cNvPicPr>
            <a:picLocks noChangeAspect="1"/>
          </p:cNvPicPr>
          <p:nvPr userDrawn="1"/>
        </p:nvPicPr>
        <p:blipFill>
          <a:blip r:embed="rId2" cstate="print"/>
          <a:stretch>
            <a:fillRect/>
          </a:stretch>
        </p:blipFill>
        <p:spPr>
          <a:xfrm>
            <a:off x="1167" y="0"/>
            <a:ext cx="9141665" cy="6858000"/>
          </a:xfrm>
          <a:prstGeom prst="rect">
            <a:avLst/>
          </a:prstGeom>
        </p:spPr>
      </p:pic>
      <p:sp>
        <p:nvSpPr>
          <p:cNvPr id="2" name="Title 1"/>
          <p:cNvSpPr>
            <a:spLocks noGrp="1"/>
          </p:cNvSpPr>
          <p:nvPr>
            <p:ph type="title"/>
          </p:nvPr>
        </p:nvSpPr>
        <p:spPr>
          <a:xfrm>
            <a:off x="216000" y="356400"/>
            <a:ext cx="4572000" cy="1785600"/>
          </a:xfrm>
        </p:spPr>
        <p:txBody>
          <a:bodyPr>
            <a:noAutofit/>
          </a:bodyPr>
          <a:lstStyle>
            <a:lvl1pPr>
              <a:defRPr kumimoji="0" lang="en-NZ" sz="4000" i="0" u="none" strike="noStrike" kern="1200" cap="none" spc="0" normalizeH="0" baseline="0" noProof="0" dirty="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ts val="4200"/>
              </a:lnSpc>
              <a:spcBef>
                <a:spcPct val="20000"/>
              </a:spcBef>
              <a:spcAft>
                <a:spcPts val="0"/>
              </a:spcAft>
              <a:buClrTx/>
              <a:buSzTx/>
              <a:buFont typeface="Arial" pitchFamily="34" charset="0"/>
              <a:buNone/>
              <a:tabLst/>
              <a:defRPr/>
            </a:pPr>
            <a:r>
              <a:rPr lang="en-US" smtClean="0"/>
              <a:t>Click to edit Master title style</a:t>
            </a:r>
            <a:endParaRPr lang="en-NZ" dirty="0"/>
          </a:p>
        </p:txBody>
      </p:sp>
      <p:pic>
        <p:nvPicPr>
          <p:cNvPr id="6" name="Picture 5" descr="powerpoint master_08_bottom strip copy.png"/>
          <p:cNvPicPr>
            <a:picLocks noChangeAspect="1"/>
          </p:cNvPicPr>
          <p:nvPr userDrawn="1"/>
        </p:nvPicPr>
        <p:blipFill>
          <a:blip r:embed="rId3" cstate="print"/>
          <a:stretch>
            <a:fillRect/>
          </a:stretch>
        </p:blipFill>
        <p:spPr>
          <a:xfrm>
            <a:off x="0" y="4920282"/>
            <a:ext cx="9144000" cy="20091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userDrawn="1"/>
        </p:nvCxnSpPr>
        <p:spPr>
          <a:xfrm>
            <a:off x="0" y="1357298"/>
            <a:ext cx="5143504" cy="1588"/>
          </a:xfrm>
          <a:prstGeom prst="line">
            <a:avLst/>
          </a:prstGeom>
          <a:ln w="22225">
            <a:solidFill>
              <a:srgbClr val="FBAE15"/>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504000" y="72000"/>
            <a:ext cx="4639504" cy="1213200"/>
          </a:xfrm>
        </p:spPr>
        <p:txBody>
          <a:bodyPr/>
          <a:lstStyle/>
          <a:p>
            <a:r>
              <a:rPr lang="en-US" smtClean="0"/>
              <a:t>Click to edit Master title style</a:t>
            </a:r>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00" y="72000"/>
            <a:ext cx="4639504" cy="1213200"/>
          </a:xfrm>
        </p:spPr>
        <p:txBody>
          <a:bodyPr/>
          <a:lstStyle/>
          <a:p>
            <a:r>
              <a:rPr lang="en-US" smtClean="0"/>
              <a:t>Click to edit Master title style</a:t>
            </a:r>
            <a:endParaRPr lang="en-NZ"/>
          </a:p>
        </p:txBody>
      </p:sp>
      <p:cxnSp>
        <p:nvCxnSpPr>
          <p:cNvPr id="7" name="Straight Connector 6"/>
          <p:cNvCxnSpPr/>
          <p:nvPr userDrawn="1"/>
        </p:nvCxnSpPr>
        <p:spPr>
          <a:xfrm>
            <a:off x="0" y="1357298"/>
            <a:ext cx="5143504" cy="1588"/>
          </a:xfrm>
          <a:prstGeom prst="line">
            <a:avLst/>
          </a:prstGeom>
          <a:ln w="22225">
            <a:solidFill>
              <a:srgbClr val="FBAE1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 master_08.jpg"/>
          <p:cNvPicPr>
            <a:picLocks noChangeAspect="1"/>
          </p:cNvPicPr>
          <p:nvPr/>
        </p:nvPicPr>
        <p:blipFill>
          <a:blip r:embed="rId13" cstate="print"/>
          <a:stretch>
            <a:fillRect/>
          </a:stretch>
        </p:blipFill>
        <p:spPr>
          <a:xfrm>
            <a:off x="-1" y="0"/>
            <a:ext cx="9143999" cy="6858000"/>
          </a:xfrm>
          <a:prstGeom prst="rect">
            <a:avLst/>
          </a:prstGeom>
        </p:spPr>
      </p:pic>
      <p:sp>
        <p:nvSpPr>
          <p:cNvPr id="2" name="Title Placeholder 1"/>
          <p:cNvSpPr>
            <a:spLocks noGrp="1"/>
          </p:cNvSpPr>
          <p:nvPr>
            <p:ph type="title"/>
          </p:nvPr>
        </p:nvSpPr>
        <p:spPr>
          <a:xfrm>
            <a:off x="504000" y="72000"/>
            <a:ext cx="7772400" cy="1213200"/>
          </a:xfrm>
          <a:prstGeom prst="rect">
            <a:avLst/>
          </a:prstGeom>
        </p:spPr>
        <p:txBody>
          <a:bodyPr vert="horz" lIns="91440" tIns="45720" rIns="91440" bIns="45720" rtlCol="0" anchor="ctr">
            <a:normAutofit/>
          </a:bodyPr>
          <a:lstStyle/>
          <a:p>
            <a:r>
              <a:rPr lang="en-NZ" dirty="0" smtClean="0">
                <a:solidFill>
                  <a:srgbClr val="FBAE15"/>
                </a:solidFill>
              </a:rPr>
              <a:t>Click to add heading</a:t>
            </a:r>
            <a:endParaRPr lang="en-NZ" dirty="0"/>
          </a:p>
        </p:txBody>
      </p:sp>
      <p:sp>
        <p:nvSpPr>
          <p:cNvPr id="3" name="Text Placeholder 2"/>
          <p:cNvSpPr>
            <a:spLocks noGrp="1"/>
          </p:cNvSpPr>
          <p:nvPr>
            <p:ph type="body" idx="1"/>
          </p:nvPr>
        </p:nvSpPr>
        <p:spPr>
          <a:xfrm>
            <a:off x="572400" y="1501200"/>
            <a:ext cx="8071200" cy="435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4" r:id="rId6"/>
    <p:sldLayoutId id="2147483652" r:id="rId7"/>
    <p:sldLayoutId id="2147483662" r:id="rId8"/>
    <p:sldLayoutId id="2147483655" r:id="rId9"/>
    <p:sldLayoutId id="2147483665" r:id="rId10"/>
    <p:sldLayoutId id="2147483666" r:id="rId11"/>
  </p:sldLayoutIdLst>
  <p:txStyles>
    <p:titleStyle>
      <a:lvl1pPr algn="l" defTabSz="914400" rtl="0" eaLnBrk="1" latinLnBrk="0" hangingPunct="1">
        <a:spcBef>
          <a:spcPct val="0"/>
        </a:spcBef>
        <a:buNone/>
        <a:defRPr sz="4400" kern="1200">
          <a:solidFill>
            <a:srgbClr val="FBAE1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file:///C:\Users\arinex\Desktop\wed%20room2%201430%20hausman\Tim%20Lowe.wmv"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ideo" Target="file:///C:\Users\arinex\Desktop\wed%20room2%201430%20hausman\Mary_0001.wmv"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video" Target="file:///C:\Users\arinex\Desktop\wed%20room2%201430%20hausman\Gill_0001.wmv"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837783" y="2708920"/>
            <a:ext cx="4306217" cy="1463040"/>
          </a:xfrm>
        </p:spPr>
        <p:txBody>
          <a:bodyPr>
            <a:normAutofit fontScale="62500" lnSpcReduction="20000"/>
          </a:bodyPr>
          <a:lstStyle/>
          <a:p>
            <a:pPr>
              <a:buNone/>
            </a:pPr>
            <a:r>
              <a:rPr lang="en-NZ" dirty="0" smtClean="0"/>
              <a:t>Jan Hausman</a:t>
            </a:r>
          </a:p>
          <a:p>
            <a:pPr>
              <a:buNone/>
            </a:pPr>
            <a:r>
              <a:rPr lang="en-NZ" dirty="0" smtClean="0"/>
              <a:t>Academic Manager</a:t>
            </a:r>
          </a:p>
          <a:p>
            <a:pPr>
              <a:buNone/>
            </a:pPr>
            <a:r>
              <a:rPr lang="en-NZ" dirty="0" smtClean="0"/>
              <a:t>Bay of Plenty Polytechnic</a:t>
            </a:r>
          </a:p>
          <a:p>
            <a:pPr>
              <a:buNone/>
            </a:pPr>
            <a:r>
              <a:rPr lang="en-NZ" dirty="0" smtClean="0"/>
              <a:t>Tauranga, New Zealand</a:t>
            </a:r>
          </a:p>
          <a:p>
            <a:pPr>
              <a:buNone/>
            </a:pPr>
            <a:r>
              <a:rPr lang="en-NZ" dirty="0" smtClean="0"/>
              <a:t>August 2011</a:t>
            </a:r>
          </a:p>
          <a:p>
            <a:endParaRPr lang="en-NZ" dirty="0" smtClean="0"/>
          </a:p>
        </p:txBody>
      </p:sp>
      <p:sp>
        <p:nvSpPr>
          <p:cNvPr id="6" name="Rectangle 5"/>
          <p:cNvSpPr/>
          <p:nvPr/>
        </p:nvSpPr>
        <p:spPr>
          <a:xfrm>
            <a:off x="971600" y="980729"/>
            <a:ext cx="7056784" cy="1815882"/>
          </a:xfrm>
          <a:prstGeom prst="rect">
            <a:avLst/>
          </a:prstGeom>
        </p:spPr>
        <p:txBody>
          <a:bodyPr wrap="squar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REPORTING PROCESSES THAT INFLUENCE CULTURE CHANGE IN TERTIARY EDUCATION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NZ"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Oval 4"/>
          <p:cNvSpPr>
            <a:spLocks noChangeAspect="1" noChangeArrowheads="1"/>
          </p:cNvSpPr>
          <p:nvPr/>
        </p:nvSpPr>
        <p:spPr bwMode="auto">
          <a:xfrm>
            <a:off x="395536" y="2060848"/>
            <a:ext cx="1384300" cy="2789237"/>
          </a:xfrm>
          <a:prstGeom prst="ellipse">
            <a:avLst/>
          </a:prstGeom>
          <a:solidFill>
            <a:srgbClr val="7BA0CD"/>
          </a:solidFill>
          <a:ln w="76200">
            <a:solidFill>
              <a:srgbClr val="D3DFEE"/>
            </a:solidFill>
            <a:round/>
            <a:headEnd/>
            <a:tailEnd/>
          </a:ln>
        </p:spPr>
        <p:txBody>
          <a:bodyPr vert="horz" wrap="square" lIns="9144" tIns="9144" rIns="9144"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1" u="none" strike="noStrike" cap="none" normalizeH="0" baseline="0" dirty="0" smtClean="0">
                <a:ln>
                  <a:noFill/>
                </a:ln>
                <a:solidFill>
                  <a:srgbClr val="FFFFFF"/>
                </a:solidFill>
                <a:effectLst/>
                <a:latin typeface="Calibri" pitchFamily="34" charset="0"/>
              </a:rPr>
              <a:t>Programme evaluation by the teaching teams – (approx 90)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0" name="AutoShape 6"/>
          <p:cNvSpPr>
            <a:spLocks noChangeArrowheads="1"/>
          </p:cNvSpPr>
          <p:nvPr/>
        </p:nvSpPr>
        <p:spPr bwMode="auto">
          <a:xfrm>
            <a:off x="1835696" y="1412776"/>
            <a:ext cx="3168352" cy="845820"/>
          </a:xfrm>
          <a:prstGeom prst="bracePair">
            <a:avLst>
              <a:gd name="adj" fmla="val 8333"/>
            </a:avLst>
          </a:prstGeom>
          <a:solidFill>
            <a:srgbClr val="1F497D"/>
          </a:solidFill>
          <a:ln w="3175">
            <a:noFill/>
            <a:round/>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D3DFEE"/>
                </a:solidFill>
                <a:effectLst/>
                <a:latin typeface="Cambria" pitchFamily="18" charset="0"/>
              </a:rPr>
              <a:t>Head of School Applied Science–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D3DFEE"/>
                </a:solidFill>
                <a:effectLst/>
                <a:latin typeface="Cambria" pitchFamily="18" charset="0"/>
              </a:rPr>
              <a:t>read all APRs and produced a Health of the School Report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1" name="AutoShape 7"/>
          <p:cNvSpPr>
            <a:spLocks noChangeArrowheads="1"/>
          </p:cNvSpPr>
          <p:nvPr/>
        </p:nvSpPr>
        <p:spPr bwMode="auto">
          <a:xfrm>
            <a:off x="1835696" y="2492896"/>
            <a:ext cx="3240359" cy="845820"/>
          </a:xfrm>
          <a:prstGeom prst="bracePair">
            <a:avLst>
              <a:gd name="adj" fmla="val 8333"/>
            </a:avLst>
          </a:prstGeom>
          <a:solidFill>
            <a:srgbClr val="1F497D"/>
          </a:solidFill>
          <a:ln w="3175">
            <a:noFill/>
            <a:round/>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D3DFEE"/>
                </a:solidFill>
                <a:effectLst/>
                <a:latin typeface="Cambria" pitchFamily="18" charset="0"/>
              </a:rPr>
              <a:t>Head of School Applied Technology– read all APRs and produced a Health of the School Report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2" name="AutoShape 8"/>
          <p:cNvSpPr>
            <a:spLocks noChangeArrowheads="1"/>
          </p:cNvSpPr>
          <p:nvPr/>
        </p:nvSpPr>
        <p:spPr bwMode="auto">
          <a:xfrm>
            <a:off x="1979713" y="3609020"/>
            <a:ext cx="3024335" cy="845820"/>
          </a:xfrm>
          <a:prstGeom prst="bracePair">
            <a:avLst>
              <a:gd name="adj" fmla="val 8333"/>
            </a:avLst>
          </a:prstGeom>
          <a:solidFill>
            <a:srgbClr val="1F497D"/>
          </a:solidFill>
          <a:ln w="3175">
            <a:noFill/>
            <a:round/>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D3DFEE"/>
                </a:solidFill>
                <a:effectLst/>
                <a:latin typeface="Cambria" pitchFamily="18" charset="0"/>
              </a:rPr>
              <a:t>Head of School Business Studies – read all APRs and produced a Health of the School Report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3" name="AutoShape 9"/>
          <p:cNvSpPr>
            <a:spLocks noChangeArrowheads="1"/>
          </p:cNvSpPr>
          <p:nvPr/>
        </p:nvSpPr>
        <p:spPr bwMode="auto">
          <a:xfrm>
            <a:off x="1907704" y="4581128"/>
            <a:ext cx="3168352" cy="1092518"/>
          </a:xfrm>
          <a:prstGeom prst="bracePair">
            <a:avLst>
              <a:gd name="adj" fmla="val 8333"/>
            </a:avLst>
          </a:prstGeom>
          <a:solidFill>
            <a:srgbClr val="1F497D"/>
          </a:solidFill>
          <a:ln w="3175">
            <a:noFill/>
            <a:round/>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D3DFEE"/>
                </a:solidFill>
                <a:effectLst/>
                <a:latin typeface="Cambria" pitchFamily="18" charset="0"/>
              </a:rPr>
              <a:t>Head of School Design and Humanities – read all APRs and produced a Health of the School Report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4" name="AutoShape 10"/>
          <p:cNvSpPr>
            <a:spLocks noChangeArrowheads="1"/>
          </p:cNvSpPr>
          <p:nvPr/>
        </p:nvSpPr>
        <p:spPr bwMode="auto">
          <a:xfrm>
            <a:off x="6012160" y="332656"/>
            <a:ext cx="1728192" cy="5577558"/>
          </a:xfrm>
          <a:prstGeom prst="roundRect">
            <a:avLst>
              <a:gd name="adj" fmla="val 10394"/>
            </a:avLst>
          </a:prstGeom>
          <a:solidFill>
            <a:srgbClr val="4F81BD"/>
          </a:solidFill>
          <a:ln w="9525">
            <a:solidFill>
              <a:srgbClr val="4F81BD"/>
            </a:solidFill>
            <a:round/>
            <a:headEnd/>
            <a:tailEnd/>
          </a:ln>
          <a:effectLst>
            <a:outerShdw dist="660034" dir="20934377" sx="75000" sy="75000" algn="tl" rotWithShape="0">
              <a:srgbClr val="BFBFBF">
                <a:alpha val="50000"/>
              </a:srgbClr>
            </a:outerShdw>
          </a:effectLst>
        </p:spPr>
        <p:txBody>
          <a:bodyPr vert="horz" wrap="square" lIns="228600" tIns="228600" rIns="228600" bIns="2286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rPr>
              <a:t>Cross Institutional evaluation of programme health by reflecting on the Four Head of School reports and the  team annual programme review</a:t>
            </a:r>
            <a:r>
              <a:rPr kumimoji="0" lang="en-US" sz="1800" b="0" i="0" u="none" strike="noStrike" cap="none" normalizeH="0" dirty="0" smtClean="0">
                <a:ln>
                  <a:noFill/>
                </a:ln>
                <a:solidFill>
                  <a:srgbClr val="FFFFFF"/>
                </a:solidFill>
                <a:effectLst/>
                <a:latin typeface="Calibri" pitchFamily="34" charset="0"/>
              </a:rPr>
              <a:t> </a:t>
            </a:r>
            <a:r>
              <a:rPr kumimoji="0" lang="en-US" sz="1800" b="0" i="0" u="none" strike="noStrike" cap="none" normalizeH="0" baseline="0" dirty="0" smtClean="0">
                <a:ln>
                  <a:noFill/>
                </a:ln>
                <a:solidFill>
                  <a:srgbClr val="FFFFFF"/>
                </a:solidFill>
                <a:effectLst/>
                <a:latin typeface="Calibri" pitchFamily="34" charset="0"/>
              </a:rPr>
              <a:t>reports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m Lowe.wmv">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p:spPr>
      </p:pic>
      <p:sp>
        <p:nvSpPr>
          <p:cNvPr id="3" name="Title 2"/>
          <p:cNvSpPr>
            <a:spLocks noGrp="1"/>
          </p:cNvSpPr>
          <p:nvPr>
            <p:ph type="title"/>
          </p:nvPr>
        </p:nvSpPr>
        <p:spPr/>
        <p:txBody>
          <a:bodyPr>
            <a:normAutofit fontScale="90000"/>
          </a:bodyPr>
          <a:lstStyle/>
          <a:p>
            <a:r>
              <a:rPr lang="en-US" dirty="0" smtClean="0"/>
              <a:t>Tim – Head of School</a:t>
            </a: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3" name="AutoShape 1"/>
          <p:cNvSpPr>
            <a:spLocks noChangeArrowheads="1"/>
          </p:cNvSpPr>
          <p:nvPr/>
        </p:nvSpPr>
        <p:spPr bwMode="auto">
          <a:xfrm>
            <a:off x="611560" y="1844824"/>
            <a:ext cx="7488832" cy="3665587"/>
          </a:xfrm>
          <a:prstGeom prst="wedgeEllipseCallout">
            <a:avLst>
              <a:gd name="adj1" fmla="val -43750"/>
              <a:gd name="adj2" fmla="val 7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Even more change</a:t>
            </a:r>
            <a:endParaRPr kumimoji="0" lang="en-US" sz="1200" b="0" i="0" u="none" strike="noStrike" cap="none" normalizeH="0" baseline="0" dirty="0" smtClean="0">
              <a:ln>
                <a:noFill/>
              </a:ln>
              <a:solidFill>
                <a:srgbClr val="FFFF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00"/>
              </a:solidFill>
              <a:effectLst/>
              <a:latin typeface="Arial" pitchFamily="34" charset="0"/>
            </a:endParaRPr>
          </a:p>
        </p:txBody>
      </p:sp>
      <p:sp>
        <p:nvSpPr>
          <p:cNvPr id="3076"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 Programme Committees</a:t>
            </a:r>
            <a:endParaRPr lang="en-GB" dirty="0"/>
          </a:p>
        </p:txBody>
      </p:sp>
      <p:sp>
        <p:nvSpPr>
          <p:cNvPr id="3" name="Subtitle 2"/>
          <p:cNvSpPr>
            <a:spLocks noGrp="1"/>
          </p:cNvSpPr>
          <p:nvPr>
            <p:ph type="subTitle" idx="1"/>
          </p:nvPr>
        </p:nvSpPr>
        <p:spPr/>
        <p:txBody>
          <a:bodyPr/>
          <a:lstStyle/>
          <a:p>
            <a:r>
              <a:rPr lang="en-US" dirty="0" smtClean="0"/>
              <a:t>Group Leader, All Academic Staff, Programme Administrator and </a:t>
            </a:r>
          </a:p>
          <a:p>
            <a:r>
              <a:rPr lang="en-US" dirty="0" smtClean="0"/>
              <a:t>Academic Adviser</a:t>
            </a:r>
            <a:endParaRPr lang="en-GB"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y_0001.wmv">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p:spPr>
      </p:pic>
      <p:sp>
        <p:nvSpPr>
          <p:cNvPr id="3" name="Title 2"/>
          <p:cNvSpPr>
            <a:spLocks noGrp="1"/>
          </p:cNvSpPr>
          <p:nvPr>
            <p:ph type="title"/>
          </p:nvPr>
        </p:nvSpPr>
        <p:spPr/>
        <p:txBody>
          <a:bodyPr>
            <a:normAutofit fontScale="90000"/>
          </a:bodyPr>
          <a:lstStyle/>
          <a:p>
            <a:r>
              <a:rPr lang="en-US" dirty="0" smtClean="0"/>
              <a:t>Mary – Group Leader</a:t>
            </a: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School Leadership Team replaced the Board of Studies</a:t>
            </a:r>
            <a:endParaRPr lang="en-GB" dirty="0"/>
          </a:p>
        </p:txBody>
      </p:sp>
      <p:sp>
        <p:nvSpPr>
          <p:cNvPr id="3" name="Subtitle 2"/>
          <p:cNvSpPr>
            <a:spLocks noGrp="1"/>
          </p:cNvSpPr>
          <p:nvPr>
            <p:ph type="subTitle" idx="1"/>
          </p:nvPr>
        </p:nvSpPr>
        <p:spPr/>
        <p:txBody>
          <a:bodyPr/>
          <a:lstStyle/>
          <a:p>
            <a:r>
              <a:rPr lang="en-US" dirty="0" smtClean="0"/>
              <a:t>Head of School, Group Leaders, </a:t>
            </a:r>
          </a:p>
          <a:p>
            <a:r>
              <a:rPr lang="en-US" dirty="0" smtClean="0"/>
              <a:t>Academic Adviser and</a:t>
            </a:r>
          </a:p>
          <a:p>
            <a:r>
              <a:rPr lang="en-US" dirty="0" smtClean="0"/>
              <a:t>Administration Team  Leader</a:t>
            </a:r>
            <a:endParaRPr lang="en-GB"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ill_0001.wmv">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1438"/>
            <a:ext cx="4640263" cy="1214437"/>
          </a:xfrm>
        </p:spPr>
        <p:txBody>
          <a:bodyPr>
            <a:normAutofit/>
          </a:bodyPr>
          <a:lstStyle/>
          <a:p>
            <a:r>
              <a:rPr lang="en-US" dirty="0" smtClean="0"/>
              <a:t>Where to now?</a:t>
            </a:r>
            <a:endParaRPr lang="en-US" dirty="0"/>
          </a:p>
        </p:txBody>
      </p:sp>
      <p:pic>
        <p:nvPicPr>
          <p:cNvPr id="5" name="Picture 7" descr="Windermere Campus"/>
          <p:cNvPicPr>
            <a:picLocks noChangeAspect="1" noChangeArrowheads="1"/>
          </p:cNvPicPr>
          <p:nvPr/>
        </p:nvPicPr>
        <p:blipFill>
          <a:blip r:embed="rId3" cstate="print"/>
          <a:srcRect/>
          <a:stretch>
            <a:fillRect/>
          </a:stretch>
        </p:blipFill>
        <p:spPr>
          <a:xfrm>
            <a:off x="4857752" y="1643050"/>
            <a:ext cx="3810000" cy="2571768"/>
          </a:xfrm>
          <a:prstGeom prst="rect">
            <a:avLst/>
          </a:prstGeom>
        </p:spPr>
      </p:pic>
      <p:pic>
        <p:nvPicPr>
          <p:cNvPr id="6" name="Picture 4" descr="Windermere Campus"/>
          <p:cNvPicPr>
            <a:picLocks noChangeAspect="1" noChangeArrowheads="1"/>
          </p:cNvPicPr>
          <p:nvPr/>
        </p:nvPicPr>
        <p:blipFill>
          <a:blip r:embed="rId4" cstate="print"/>
          <a:srcRect/>
          <a:stretch>
            <a:fillRect/>
          </a:stretch>
        </p:blipFill>
        <p:spPr bwMode="auto">
          <a:xfrm>
            <a:off x="-252536" y="0"/>
            <a:ext cx="939653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7067128" cy="4525963"/>
          </a:xfrm>
        </p:spPr>
        <p:txBody>
          <a:bodyPr/>
          <a:lstStyle/>
          <a:p>
            <a:r>
              <a:rPr lang="en-US" dirty="0" smtClean="0"/>
              <a:t>Strategic directions and planning process</a:t>
            </a:r>
          </a:p>
          <a:p>
            <a:r>
              <a:rPr lang="en-US" dirty="0" smtClean="0"/>
              <a:t>REACH performance development process</a:t>
            </a:r>
          </a:p>
          <a:p>
            <a:r>
              <a:rPr lang="en-US" dirty="0" smtClean="0"/>
              <a:t>Business unit self evaluation</a:t>
            </a:r>
          </a:p>
          <a:p>
            <a:r>
              <a:rPr lang="en-US" dirty="0" smtClean="0"/>
              <a:t>Programme health - multilayered</a:t>
            </a:r>
            <a:endParaRPr lang="en-GB" dirty="0"/>
          </a:p>
        </p:txBody>
      </p:sp>
      <p:sp>
        <p:nvSpPr>
          <p:cNvPr id="2" name="Title 1"/>
          <p:cNvSpPr>
            <a:spLocks noGrp="1"/>
          </p:cNvSpPr>
          <p:nvPr>
            <p:ph type="title"/>
          </p:nvPr>
        </p:nvSpPr>
        <p:spPr/>
        <p:txBody>
          <a:bodyPr/>
          <a:lstStyle/>
          <a:p>
            <a:r>
              <a:rPr lang="en-US" dirty="0" smtClean="0"/>
              <a:t>What next?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ll2.jpg"/>
          <p:cNvPicPr>
            <a:picLocks noChangeAspect="1"/>
          </p:cNvPicPr>
          <p:nvPr/>
        </p:nvPicPr>
        <p:blipFill>
          <a:blip r:embed="rId3" cstate="print"/>
          <a:stretch>
            <a:fillRect/>
          </a:stretch>
        </p:blipFill>
        <p:spPr>
          <a:xfrm>
            <a:off x="3851921" y="4319972"/>
            <a:ext cx="2160240" cy="1620180"/>
          </a:xfrm>
          <a:prstGeom prst="rect">
            <a:avLst/>
          </a:prstGeom>
        </p:spPr>
      </p:pic>
      <p:sp>
        <p:nvSpPr>
          <p:cNvPr id="5" name="Title 4"/>
          <p:cNvSpPr>
            <a:spLocks noGrp="1"/>
          </p:cNvSpPr>
          <p:nvPr>
            <p:ph type="title"/>
          </p:nvPr>
        </p:nvSpPr>
        <p:spPr/>
        <p:txBody>
          <a:bodyPr>
            <a:normAutofit fontScale="90000"/>
          </a:bodyPr>
          <a:lstStyle/>
          <a:p>
            <a:r>
              <a:rPr lang="en-US" dirty="0" smtClean="0"/>
              <a:t>Thanks to colleagues</a:t>
            </a:r>
            <a:endParaRPr lang="en-GB" dirty="0"/>
          </a:p>
        </p:txBody>
      </p:sp>
      <p:sp>
        <p:nvSpPr>
          <p:cNvPr id="6" name="Content Placeholder 5"/>
          <p:cNvSpPr>
            <a:spLocks noGrp="1"/>
          </p:cNvSpPr>
          <p:nvPr>
            <p:ph sz="half" idx="1"/>
          </p:nvPr>
        </p:nvSpPr>
        <p:spPr>
          <a:xfrm>
            <a:off x="323528" y="1700808"/>
            <a:ext cx="4038600" cy="4525963"/>
          </a:xfrm>
        </p:spPr>
        <p:txBody>
          <a:bodyPr/>
          <a:lstStyle/>
          <a:p>
            <a:pPr>
              <a:buNone/>
            </a:pPr>
            <a:r>
              <a:rPr lang="en-US" dirty="0" smtClean="0"/>
              <a:t>Tim</a:t>
            </a:r>
          </a:p>
          <a:p>
            <a:pPr>
              <a:buNone/>
            </a:pPr>
            <a:endParaRPr lang="en-US" dirty="0" smtClean="0"/>
          </a:p>
          <a:p>
            <a:pPr>
              <a:buNone/>
            </a:pPr>
            <a:r>
              <a:rPr lang="en-US" dirty="0" smtClean="0"/>
              <a:t>Mary</a:t>
            </a:r>
          </a:p>
          <a:p>
            <a:pPr>
              <a:buNone/>
            </a:pPr>
            <a:endParaRPr lang="en-US" dirty="0" smtClean="0"/>
          </a:p>
          <a:p>
            <a:pPr>
              <a:buNone/>
            </a:pPr>
            <a:r>
              <a:rPr lang="en-US" dirty="0" smtClean="0"/>
              <a:t>and Gill</a:t>
            </a:r>
          </a:p>
          <a:p>
            <a:pPr>
              <a:buNone/>
            </a:pPr>
            <a:endParaRPr lang="en-US" dirty="0" smtClean="0"/>
          </a:p>
          <a:p>
            <a:pPr>
              <a:buNone/>
            </a:pPr>
            <a:r>
              <a:rPr lang="en-US" dirty="0" smtClean="0"/>
              <a:t>for their contribution</a:t>
            </a:r>
            <a:endParaRPr lang="en-GB" dirty="0"/>
          </a:p>
        </p:txBody>
      </p:sp>
      <p:pic>
        <p:nvPicPr>
          <p:cNvPr id="8" name="Content Placeholder 7" descr="Mary.jpg"/>
          <p:cNvPicPr>
            <a:picLocks noGrp="1" noChangeAspect="1"/>
          </p:cNvPicPr>
          <p:nvPr>
            <p:ph sz="half" idx="2"/>
          </p:nvPr>
        </p:nvPicPr>
        <p:blipFill>
          <a:blip r:embed="rId4" cstate="print"/>
          <a:stretch>
            <a:fillRect/>
          </a:stretch>
        </p:blipFill>
        <p:spPr>
          <a:xfrm>
            <a:off x="4716016" y="2420888"/>
            <a:ext cx="2170584" cy="1593089"/>
          </a:xfrm>
        </p:spPr>
      </p:pic>
      <p:pic>
        <p:nvPicPr>
          <p:cNvPr id="9" name="Picture 8" descr="Tim.jpg"/>
          <p:cNvPicPr>
            <a:picLocks noChangeAspect="1"/>
          </p:cNvPicPr>
          <p:nvPr/>
        </p:nvPicPr>
        <p:blipFill>
          <a:blip r:embed="rId5" cstate="print"/>
          <a:stretch>
            <a:fillRect/>
          </a:stretch>
        </p:blipFill>
        <p:spPr>
          <a:xfrm>
            <a:off x="6156176" y="836712"/>
            <a:ext cx="2016223" cy="14797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flow</a:t>
            </a:r>
            <a:endParaRPr lang="en-US" dirty="0"/>
          </a:p>
        </p:txBody>
      </p:sp>
      <p:sp>
        <p:nvSpPr>
          <p:cNvPr id="3" name="Content Placeholder 2"/>
          <p:cNvSpPr>
            <a:spLocks noGrp="1"/>
          </p:cNvSpPr>
          <p:nvPr>
            <p:ph idx="1"/>
          </p:nvPr>
        </p:nvSpPr>
        <p:spPr/>
        <p:txBody>
          <a:bodyPr>
            <a:normAutofit/>
          </a:bodyPr>
          <a:lstStyle/>
          <a:p>
            <a:r>
              <a:rPr lang="en-US" dirty="0" smtClean="0"/>
              <a:t>From compliance focus report</a:t>
            </a:r>
          </a:p>
          <a:p>
            <a:r>
              <a:rPr lang="en-US" dirty="0" smtClean="0"/>
              <a:t>To evaluative focus at team level </a:t>
            </a:r>
          </a:p>
          <a:p>
            <a:r>
              <a:rPr lang="en-US" dirty="0" smtClean="0"/>
              <a:t>Why it changed</a:t>
            </a:r>
          </a:p>
          <a:p>
            <a:r>
              <a:rPr lang="en-US" dirty="0" smtClean="0"/>
              <a:t>How it has worked at school level</a:t>
            </a:r>
          </a:p>
          <a:p>
            <a:r>
              <a:rPr lang="en-US" dirty="0" smtClean="0"/>
              <a:t>To the institution overall</a:t>
            </a:r>
          </a:p>
          <a:p>
            <a:r>
              <a:rPr lang="en-US" dirty="0" smtClean="0"/>
              <a:t>What next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ach"/>
          <p:cNvPicPr>
            <a:picLocks noChangeAspect="1" noChangeArrowheads="1"/>
          </p:cNvPicPr>
          <p:nvPr/>
        </p:nvPicPr>
        <p:blipFill>
          <a:blip r:embed="rId3" cstate="print"/>
          <a:srcRect r="5511"/>
          <a:stretch>
            <a:fillRect/>
          </a:stretch>
        </p:blipFill>
        <p:spPr bwMode="auto">
          <a:xfrm>
            <a:off x="0" y="0"/>
            <a:ext cx="9144000" cy="5845175"/>
          </a:xfrm>
          <a:prstGeom prst="rect">
            <a:avLst/>
          </a:prstGeom>
          <a:noFill/>
        </p:spPr>
      </p:pic>
      <p:sp>
        <p:nvSpPr>
          <p:cNvPr id="5" name="TextBox 4"/>
          <p:cNvSpPr txBox="1"/>
          <p:nvPr/>
        </p:nvSpPr>
        <p:spPr>
          <a:xfrm>
            <a:off x="4644008" y="4941168"/>
            <a:ext cx="4248472" cy="830997"/>
          </a:xfrm>
          <a:prstGeom prst="rect">
            <a:avLst/>
          </a:prstGeom>
          <a:noFill/>
        </p:spPr>
        <p:txBody>
          <a:bodyPr wrap="square" rtlCol="0">
            <a:spAutoFit/>
          </a:bodyPr>
          <a:lstStyle/>
          <a:p>
            <a:r>
              <a:rPr lang="en-US" sz="2400" dirty="0" smtClean="0">
                <a:solidFill>
                  <a:schemeClr val="bg1"/>
                </a:solidFill>
              </a:rPr>
              <a:t>Thanks  for listening </a:t>
            </a:r>
            <a:r>
              <a:rPr lang="en-US" sz="2400" smtClean="0">
                <a:solidFill>
                  <a:schemeClr val="bg1"/>
                </a:solidFill>
              </a:rPr>
              <a:t>and any questions </a:t>
            </a:r>
            <a:r>
              <a:rPr lang="en-US" sz="2400" dirty="0" smtClean="0">
                <a:solidFill>
                  <a:schemeClr val="bg1"/>
                </a:solidFill>
              </a:rPr>
              <a:t>please</a:t>
            </a:r>
            <a:endParaRPr lang="en-NZ"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z map1"/>
          <p:cNvPicPr>
            <a:picLocks noChangeAspect="1" noChangeArrowheads="1"/>
          </p:cNvPicPr>
          <p:nvPr/>
        </p:nvPicPr>
        <p:blipFill>
          <a:blip r:embed="rId3" cstate="print"/>
          <a:srcRect t="13284" b="20122"/>
          <a:stretch>
            <a:fillRect/>
          </a:stretch>
        </p:blipFill>
        <p:spPr bwMode="auto">
          <a:xfrm>
            <a:off x="0" y="0"/>
            <a:ext cx="9144000" cy="6669360"/>
          </a:xfrm>
          <a:prstGeom prst="rect">
            <a:avLst/>
          </a:prstGeom>
          <a:noFill/>
          <a:ln w="9525">
            <a:noFill/>
            <a:miter lim="800000"/>
            <a:headEnd/>
            <a:tailEnd/>
          </a:ln>
        </p:spPr>
      </p:pic>
      <p:sp>
        <p:nvSpPr>
          <p:cNvPr id="5123" name="Text Box 3"/>
          <p:cNvSpPr txBox="1">
            <a:spLocks noChangeArrowheads="1"/>
          </p:cNvSpPr>
          <p:nvPr/>
        </p:nvSpPr>
        <p:spPr bwMode="auto">
          <a:xfrm>
            <a:off x="6096000" y="2133600"/>
            <a:ext cx="2493963" cy="519113"/>
          </a:xfrm>
          <a:prstGeom prst="rect">
            <a:avLst/>
          </a:prstGeom>
          <a:noFill/>
          <a:ln w="9525">
            <a:noFill/>
            <a:miter lim="800000"/>
            <a:headEnd/>
            <a:tailEnd/>
          </a:ln>
        </p:spPr>
        <p:txBody>
          <a:bodyPr>
            <a:spAutoFit/>
          </a:bodyPr>
          <a:lstStyle/>
          <a:p>
            <a:pPr algn="ctr" eaLnBrk="0" hangingPunct="0">
              <a:spcBef>
                <a:spcPct val="50000"/>
              </a:spcBef>
            </a:pPr>
            <a:r>
              <a:rPr lang="en-AU" sz="2800" b="1">
                <a:latin typeface="Arial" pitchFamily="34" charset="0"/>
              </a:rPr>
              <a:t>North Island</a:t>
            </a:r>
          </a:p>
        </p:txBody>
      </p:sp>
      <p:sp>
        <p:nvSpPr>
          <p:cNvPr id="5124" name="Oval 4"/>
          <p:cNvSpPr>
            <a:spLocks noChangeArrowheads="1"/>
          </p:cNvSpPr>
          <p:nvPr/>
        </p:nvSpPr>
        <p:spPr bwMode="auto">
          <a:xfrm>
            <a:off x="5827713" y="1316038"/>
            <a:ext cx="201612" cy="201612"/>
          </a:xfrm>
          <a:prstGeom prst="ellipse">
            <a:avLst/>
          </a:prstGeom>
          <a:solidFill>
            <a:srgbClr val="FF9900"/>
          </a:solidFill>
          <a:ln w="9525">
            <a:solidFill>
              <a:schemeClr val="tx1"/>
            </a:solidFill>
            <a:round/>
            <a:headEnd/>
            <a:tailEnd/>
          </a:ln>
        </p:spPr>
        <p:txBody>
          <a:bodyPr wrap="none" anchor="ctr"/>
          <a:lstStyle/>
          <a:p>
            <a:pPr algn="ctr"/>
            <a:endParaRPr lang="en-US" sz="1800">
              <a:solidFill>
                <a:srgbClr val="FF9900"/>
              </a:solidFill>
              <a:latin typeface="Arial" pitchFamily="34" charset="0"/>
            </a:endParaRPr>
          </a:p>
        </p:txBody>
      </p:sp>
      <p:sp>
        <p:nvSpPr>
          <p:cNvPr id="5125" name="Text Box 5"/>
          <p:cNvSpPr txBox="1">
            <a:spLocks noChangeArrowheads="1"/>
          </p:cNvSpPr>
          <p:nvPr/>
        </p:nvSpPr>
        <p:spPr bwMode="auto">
          <a:xfrm>
            <a:off x="6084888" y="828675"/>
            <a:ext cx="3059112" cy="1160463"/>
          </a:xfrm>
          <a:prstGeom prst="rect">
            <a:avLst/>
          </a:prstGeom>
          <a:noFill/>
          <a:ln w="9525">
            <a:noFill/>
            <a:miter lim="800000"/>
            <a:headEnd/>
            <a:tailEnd/>
          </a:ln>
        </p:spPr>
        <p:txBody>
          <a:bodyPr>
            <a:spAutoFit/>
          </a:bodyPr>
          <a:lstStyle/>
          <a:p>
            <a:pPr eaLnBrk="0" hangingPunct="0">
              <a:spcBef>
                <a:spcPct val="50000"/>
              </a:spcBef>
            </a:pPr>
            <a:r>
              <a:rPr lang="en-AU" sz="2800" b="1">
                <a:solidFill>
                  <a:schemeClr val="accent2"/>
                </a:solidFill>
                <a:latin typeface="Arial" pitchFamily="34" charset="0"/>
              </a:rPr>
              <a:t>Tauranga  </a:t>
            </a:r>
          </a:p>
          <a:p>
            <a:pPr eaLnBrk="0" hangingPunct="0">
              <a:spcBef>
                <a:spcPct val="50000"/>
              </a:spcBef>
            </a:pPr>
            <a:r>
              <a:rPr lang="en-AU" sz="2800" b="1">
                <a:solidFill>
                  <a:schemeClr val="accent2"/>
                </a:solidFill>
                <a:latin typeface="Arial" pitchFamily="34" charset="0"/>
              </a:rPr>
              <a:t>&amp; Mt Maunganui</a:t>
            </a:r>
          </a:p>
        </p:txBody>
      </p:sp>
      <p:pic>
        <p:nvPicPr>
          <p:cNvPr id="5126" name="Picture 6" descr="Aerial"/>
          <p:cNvPicPr>
            <a:picLocks noChangeAspect="1" noChangeArrowheads="1"/>
          </p:cNvPicPr>
          <p:nvPr/>
        </p:nvPicPr>
        <p:blipFill>
          <a:blip r:embed="rId4" cstate="print">
            <a:lum bright="6000" contrast="6000"/>
          </a:blip>
          <a:srcRect/>
          <a:stretch>
            <a:fillRect/>
          </a:stretch>
        </p:blipFill>
        <p:spPr bwMode="auto">
          <a:xfrm>
            <a:off x="611188" y="836613"/>
            <a:ext cx="3384550" cy="2162175"/>
          </a:xfrm>
          <a:prstGeom prst="rect">
            <a:avLst/>
          </a:prstGeom>
          <a:noFill/>
          <a:ln w="9525">
            <a:noFill/>
            <a:miter lim="800000"/>
            <a:headEnd/>
            <a:tailEnd/>
          </a:ln>
        </p:spPr>
      </p:pic>
      <p:sp>
        <p:nvSpPr>
          <p:cNvPr id="5127" name="Line 7"/>
          <p:cNvSpPr>
            <a:spLocks noChangeShapeType="1"/>
          </p:cNvSpPr>
          <p:nvPr/>
        </p:nvSpPr>
        <p:spPr bwMode="auto">
          <a:xfrm>
            <a:off x="3708400" y="1412875"/>
            <a:ext cx="1943100" cy="0"/>
          </a:xfrm>
          <a:prstGeom prst="line">
            <a:avLst/>
          </a:prstGeom>
          <a:noFill/>
          <a:ln w="79375">
            <a:solidFill>
              <a:srgbClr val="FF0000"/>
            </a:solidFill>
            <a:round/>
            <a:headEnd/>
            <a:tailEnd type="stealth" w="med" len="med"/>
          </a:ln>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ampus2 copy.jpg"/>
          <p:cNvPicPr>
            <a:picLocks noChangeAspect="1"/>
          </p:cNvPicPr>
          <p:nvPr/>
        </p:nvPicPr>
        <p:blipFill>
          <a:blip r:embed="rId3" cstate="email"/>
          <a:stretch>
            <a:fillRect/>
          </a:stretch>
        </p:blipFill>
        <p:spPr>
          <a:xfrm>
            <a:off x="-1" y="0"/>
            <a:ext cx="9144001" cy="6608839"/>
          </a:xfrm>
          <a:prstGeom prst="rect">
            <a:avLst/>
          </a:prstGeom>
          <a:ln>
            <a:noFill/>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pic>
        <p:nvPicPr>
          <p:cNvPr id="15" name="Picture 14" descr="powerpoint master_08_bottom strip copy.png"/>
          <p:cNvPicPr>
            <a:picLocks noChangeAspect="1"/>
          </p:cNvPicPr>
          <p:nvPr/>
        </p:nvPicPr>
        <p:blipFill>
          <a:blip r:embed="rId4" cstate="email"/>
          <a:stretch>
            <a:fillRect/>
          </a:stretch>
        </p:blipFill>
        <p:spPr>
          <a:xfrm>
            <a:off x="0" y="4848820"/>
            <a:ext cx="9144000" cy="2009180"/>
          </a:xfrm>
          <a:prstGeom prst="rect">
            <a:avLst/>
          </a:prstGeo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Quality assurance in NZ</a:t>
            </a:r>
            <a:endParaRPr lang="en-GB" dirty="0"/>
          </a:p>
        </p:txBody>
      </p:sp>
      <p:sp>
        <p:nvSpPr>
          <p:cNvPr id="3" name="Subtitle 2"/>
          <p:cNvSpPr>
            <a:spLocks noGrp="1"/>
          </p:cNvSpPr>
          <p:nvPr>
            <p:ph type="subTitle" idx="1"/>
          </p:nvPr>
        </p:nvSpPr>
        <p:spPr/>
        <p:txBody>
          <a:bodyPr>
            <a:normAutofit fontScale="92500" lnSpcReduction="10000"/>
          </a:bodyPr>
          <a:lstStyle/>
          <a:p>
            <a:r>
              <a:rPr lang="en-US" dirty="0" smtClean="0"/>
              <a:t>Inputs based audit</a:t>
            </a:r>
          </a:p>
          <a:p>
            <a:r>
              <a:rPr lang="en-US" dirty="0" smtClean="0"/>
              <a:t>To</a:t>
            </a:r>
          </a:p>
          <a:p>
            <a:r>
              <a:rPr lang="en-US" dirty="0" smtClean="0"/>
              <a:t>Outcomes focused self evaluation and external evaluation and review</a:t>
            </a:r>
            <a:endParaRPr lang="en-GB"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NZQA – The  Key Evaluation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well do programmes and activities match the needs of learners and stakeholders?</a:t>
            </a:r>
          </a:p>
          <a:p>
            <a:pPr marL="514350" indent="-514350">
              <a:buFont typeface="+mj-lt"/>
              <a:buAutoNum type="arabicPeriod"/>
            </a:pPr>
            <a:r>
              <a:rPr lang="en-US" dirty="0" smtClean="0"/>
              <a:t>How well are learners guided and supported?</a:t>
            </a:r>
          </a:p>
          <a:p>
            <a:pPr marL="514350" indent="-514350">
              <a:buFont typeface="+mj-lt"/>
              <a:buAutoNum type="arabicPeriod"/>
            </a:pPr>
            <a:r>
              <a:rPr lang="en-US" dirty="0" smtClean="0"/>
              <a:t>How effective is the teaching?</a:t>
            </a:r>
          </a:p>
          <a:p>
            <a:pPr marL="514350" indent="-514350">
              <a:buFont typeface="+mj-lt"/>
              <a:buAutoNum type="arabicPeriod"/>
            </a:pPr>
            <a:r>
              <a:rPr lang="en-US" dirty="0" smtClean="0"/>
              <a:t>How well do learners achieve?</a:t>
            </a:r>
          </a:p>
          <a:p>
            <a:pPr marL="514350" indent="-514350">
              <a:buFont typeface="+mj-lt"/>
              <a:buAutoNum type="arabicPeriod"/>
            </a:pPr>
            <a:r>
              <a:rPr lang="en-US" dirty="0" smtClean="0"/>
              <a:t>What is the value of the outcomes for key stakeholders including learners?</a:t>
            </a:r>
          </a:p>
          <a:p>
            <a:pPr marL="514350" indent="-514350">
              <a:buFont typeface="+mj-lt"/>
              <a:buAutoNum type="arabicPeriod"/>
            </a:pPr>
            <a:r>
              <a:rPr lang="en-US" dirty="0" smtClean="0"/>
              <a:t>How effective are governance and management in supporting educational achievement?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APR - How effective is the teaching?</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a:buNone/>
            </a:pPr>
            <a:r>
              <a:rPr lang="en-US" b="1" dirty="0" smtClean="0"/>
              <a:t>Teaching delivery</a:t>
            </a:r>
          </a:p>
          <a:p>
            <a:r>
              <a:rPr lang="en-US" i="1" dirty="0" smtClean="0"/>
              <a:t>Discuss the effectiveness of the teaching on this programme and how you know it is effective?</a:t>
            </a:r>
          </a:p>
          <a:p>
            <a:r>
              <a:rPr lang="en-US" i="1" dirty="0" smtClean="0"/>
              <a:t>How effective was your timetable/teaching delivery plan?  What has worked really well as far as teaching practice is concerned this year? How have foundation learning strategies enhanced the teaching and learning on your programme (this might include diagnostic assessment, embedded literacy and numeracy)?</a:t>
            </a:r>
          </a:p>
          <a:p>
            <a:r>
              <a:rPr lang="en-US" i="1" dirty="0" smtClean="0"/>
              <a:t>Discuss how delivery options have enhanced or impeded programme delivery to Maori students?</a:t>
            </a:r>
          </a:p>
          <a:p>
            <a:r>
              <a:rPr lang="en-US" i="1" dirty="0" smtClean="0"/>
              <a:t>Discuss any teaching/learning strategies that have been implemented that recognise diversity in the classroom?  </a:t>
            </a:r>
          </a:p>
          <a:p>
            <a:r>
              <a:rPr lang="en-US" i="1" dirty="0" smtClean="0"/>
              <a:t>If you could propose new delivery modes or techniques to improve Maori student learning engagement, what would these be?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 important idea</a:t>
            </a:r>
            <a:endParaRPr lang="en-US" dirty="0"/>
          </a:p>
        </p:txBody>
      </p:sp>
      <p:sp>
        <p:nvSpPr>
          <p:cNvPr id="3" name="Content Placeholder 2"/>
          <p:cNvSpPr>
            <a:spLocks noGrp="1"/>
          </p:cNvSpPr>
          <p:nvPr>
            <p:ph idx="1"/>
          </p:nvPr>
        </p:nvSpPr>
        <p:spPr/>
        <p:txBody>
          <a:bodyPr/>
          <a:lstStyle/>
          <a:p>
            <a:endParaRPr lang="en-US" sz="4000" dirty="0" smtClean="0"/>
          </a:p>
          <a:p>
            <a:pPr>
              <a:buNone/>
            </a:pPr>
            <a:r>
              <a:rPr lang="en-US" sz="4000" dirty="0" smtClean="0"/>
              <a:t>	If you always do what you’ve always done, you’ll always get what you always got </a:t>
            </a:r>
            <a:r>
              <a:rPr lang="en-US" sz="2000" dirty="0" smtClean="0"/>
              <a:t>(Anthony Robbins)</a:t>
            </a:r>
            <a:endParaRPr lang="en-US" sz="40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changed?</a:t>
            </a:r>
            <a:endParaRPr lang="en-GB" dirty="0"/>
          </a:p>
        </p:txBody>
      </p:sp>
      <p:sp>
        <p:nvSpPr>
          <p:cNvPr id="3" name="Content Placeholder 2"/>
          <p:cNvSpPr>
            <a:spLocks noGrp="1"/>
          </p:cNvSpPr>
          <p:nvPr>
            <p:ph idx="1"/>
          </p:nvPr>
        </p:nvSpPr>
        <p:spPr/>
        <p:txBody>
          <a:bodyPr/>
          <a:lstStyle/>
          <a:p>
            <a:r>
              <a:rPr lang="en-US" dirty="0" smtClean="0"/>
              <a:t>Timing – discussion December and January – before next cohort started.</a:t>
            </a:r>
          </a:p>
          <a:p>
            <a:pPr>
              <a:buNone/>
            </a:pPr>
            <a:endParaRPr lang="en-US" dirty="0" smtClean="0"/>
          </a:p>
          <a:p>
            <a:r>
              <a:rPr lang="en-US" dirty="0" smtClean="0"/>
              <a:t>Different staff involved in a layered approach</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oPP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BoPP_Presentation_Template</Template>
  <TotalTime>1086</TotalTime>
  <Words>2306</Words>
  <Application>Microsoft Office PowerPoint</Application>
  <PresentationFormat>On-screen Show (4:3)</PresentationFormat>
  <Paragraphs>242</Paragraphs>
  <Slides>20</Slides>
  <Notes>20</Notes>
  <HiddenSlides>0</HiddenSlides>
  <MMClips>3</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BoPP_Presentation_Template</vt:lpstr>
      <vt:lpstr>Slide 1</vt:lpstr>
      <vt:lpstr>Presentation flow</vt:lpstr>
      <vt:lpstr>Slide 3</vt:lpstr>
      <vt:lpstr>Slide 4</vt:lpstr>
      <vt:lpstr>Quality assurance in NZ</vt:lpstr>
      <vt:lpstr>NZQA – The  Key Evaluation Questions</vt:lpstr>
      <vt:lpstr> APR - How effective is the teaching? </vt:lpstr>
      <vt:lpstr>One important idea</vt:lpstr>
      <vt:lpstr>What changed?</vt:lpstr>
      <vt:lpstr>Slide 10</vt:lpstr>
      <vt:lpstr>Tim – Head of School</vt:lpstr>
      <vt:lpstr>Slide 12</vt:lpstr>
      <vt:lpstr>Group Programme Committees</vt:lpstr>
      <vt:lpstr>Mary – Group Leader</vt:lpstr>
      <vt:lpstr>A School Leadership Team replaced the Board of Studies</vt:lpstr>
      <vt:lpstr>Slide 16</vt:lpstr>
      <vt:lpstr>Where to now?</vt:lpstr>
      <vt:lpstr>What next?</vt:lpstr>
      <vt:lpstr>Thanks to colleagues</vt:lpstr>
      <vt:lpstr>Slide 20</vt:lpstr>
    </vt:vector>
  </TitlesOfParts>
  <Company>Bay of Plenty Polytechnic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BOPP</dc:creator>
  <cp:lastModifiedBy>system administrator</cp:lastModifiedBy>
  <cp:revision>112</cp:revision>
  <dcterms:created xsi:type="dcterms:W3CDTF">2010-04-18T20:43:39Z</dcterms:created>
  <dcterms:modified xsi:type="dcterms:W3CDTF">2011-08-30T23:03:11Z</dcterms:modified>
</cp:coreProperties>
</file>